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9" r:id="rId3"/>
    <p:sldId id="258" r:id="rId4"/>
    <p:sldId id="259" r:id="rId5"/>
    <p:sldId id="265" r:id="rId6"/>
    <p:sldId id="267" r:id="rId7"/>
    <p:sldId id="264" r:id="rId8"/>
    <p:sldId id="260" r:id="rId9"/>
    <p:sldId id="263" r:id="rId10"/>
    <p:sldId id="266" r:id="rId11"/>
    <p:sldId id="262" r:id="rId12"/>
    <p:sldId id="268" r:id="rId13"/>
  </p:sldIdLst>
  <p:sldSz cx="49377600" cy="32918400"/>
  <p:notesSz cx="11979275" cy="7010400"/>
  <p:defaultTextStyle>
    <a:defPPr>
      <a:defRPr lang="en-US"/>
    </a:defPPr>
    <a:lvl1pPr marL="0" algn="l" defTabSz="3303928" rtl="0" eaLnBrk="1" latinLnBrk="0" hangingPunct="1">
      <a:defRPr sz="6471" kern="1200">
        <a:solidFill>
          <a:schemeClr val="tx1"/>
        </a:solidFill>
        <a:latin typeface="+mn-lt"/>
        <a:ea typeface="+mn-ea"/>
        <a:cs typeface="+mn-cs"/>
      </a:defRPr>
    </a:lvl1pPr>
    <a:lvl2pPr marL="1651964" algn="l" defTabSz="3303928" rtl="0" eaLnBrk="1" latinLnBrk="0" hangingPunct="1">
      <a:defRPr sz="6471" kern="1200">
        <a:solidFill>
          <a:schemeClr val="tx1"/>
        </a:solidFill>
        <a:latin typeface="+mn-lt"/>
        <a:ea typeface="+mn-ea"/>
        <a:cs typeface="+mn-cs"/>
      </a:defRPr>
    </a:lvl2pPr>
    <a:lvl3pPr marL="3303928" algn="l" defTabSz="3303928" rtl="0" eaLnBrk="1" latinLnBrk="0" hangingPunct="1">
      <a:defRPr sz="6471" kern="1200">
        <a:solidFill>
          <a:schemeClr val="tx1"/>
        </a:solidFill>
        <a:latin typeface="+mn-lt"/>
        <a:ea typeface="+mn-ea"/>
        <a:cs typeface="+mn-cs"/>
      </a:defRPr>
    </a:lvl3pPr>
    <a:lvl4pPr marL="4955893" algn="l" defTabSz="3303928" rtl="0" eaLnBrk="1" latinLnBrk="0" hangingPunct="1">
      <a:defRPr sz="6471" kern="1200">
        <a:solidFill>
          <a:schemeClr val="tx1"/>
        </a:solidFill>
        <a:latin typeface="+mn-lt"/>
        <a:ea typeface="+mn-ea"/>
        <a:cs typeface="+mn-cs"/>
      </a:defRPr>
    </a:lvl4pPr>
    <a:lvl5pPr marL="6607857" algn="l" defTabSz="3303928" rtl="0" eaLnBrk="1" latinLnBrk="0" hangingPunct="1">
      <a:defRPr sz="6471" kern="1200">
        <a:solidFill>
          <a:schemeClr val="tx1"/>
        </a:solidFill>
        <a:latin typeface="+mn-lt"/>
        <a:ea typeface="+mn-ea"/>
        <a:cs typeface="+mn-cs"/>
      </a:defRPr>
    </a:lvl5pPr>
    <a:lvl6pPr marL="8259820" algn="l" defTabSz="3303928" rtl="0" eaLnBrk="1" latinLnBrk="0" hangingPunct="1">
      <a:defRPr sz="6471" kern="1200">
        <a:solidFill>
          <a:schemeClr val="tx1"/>
        </a:solidFill>
        <a:latin typeface="+mn-lt"/>
        <a:ea typeface="+mn-ea"/>
        <a:cs typeface="+mn-cs"/>
      </a:defRPr>
    </a:lvl6pPr>
    <a:lvl7pPr marL="9911785" algn="l" defTabSz="3303928" rtl="0" eaLnBrk="1" latinLnBrk="0" hangingPunct="1">
      <a:defRPr sz="6471" kern="1200">
        <a:solidFill>
          <a:schemeClr val="tx1"/>
        </a:solidFill>
        <a:latin typeface="+mn-lt"/>
        <a:ea typeface="+mn-ea"/>
        <a:cs typeface="+mn-cs"/>
      </a:defRPr>
    </a:lvl7pPr>
    <a:lvl8pPr marL="11563749" algn="l" defTabSz="3303928" rtl="0" eaLnBrk="1" latinLnBrk="0" hangingPunct="1">
      <a:defRPr sz="6471" kern="1200">
        <a:solidFill>
          <a:schemeClr val="tx1"/>
        </a:solidFill>
        <a:latin typeface="+mn-lt"/>
        <a:ea typeface="+mn-ea"/>
        <a:cs typeface="+mn-cs"/>
      </a:defRPr>
    </a:lvl8pPr>
    <a:lvl9pPr marL="13215714" algn="l" defTabSz="3303928" rtl="0" eaLnBrk="1" latinLnBrk="0" hangingPunct="1">
      <a:defRPr sz="64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94" userDrawn="1">
          <p15:clr>
            <a:srgbClr val="A4A3A4"/>
          </p15:clr>
        </p15:guide>
        <p15:guide id="2" orient="horz" pos="16042" userDrawn="1">
          <p15:clr>
            <a:srgbClr val="A4A3A4"/>
          </p15:clr>
        </p15:guide>
        <p15:guide id="3" pos="23616" userDrawn="1">
          <p15:clr>
            <a:srgbClr val="A4A3A4"/>
          </p15:clr>
        </p15:guide>
        <p15:guide id="7" orient="horz" pos="12048" userDrawn="1">
          <p15:clr>
            <a:srgbClr val="A4A3A4"/>
          </p15:clr>
        </p15:guide>
        <p15:guide id="10" pos="288" userDrawn="1">
          <p15:clr>
            <a:srgbClr val="A4A3A4"/>
          </p15:clr>
        </p15:guide>
        <p15:guide id="11" orient="horz" pos="2880">
          <p15:clr>
            <a:srgbClr val="A4A3A4"/>
          </p15:clr>
        </p15:guide>
        <p15:guide id="12" orient="horz" pos="13750">
          <p15:clr>
            <a:srgbClr val="A4A3A4"/>
          </p15:clr>
        </p15:guide>
        <p15:guide id="13" orient="horz" pos="5616" userDrawn="1">
          <p15:clr>
            <a:srgbClr val="A4A3A4"/>
          </p15:clr>
        </p15:guide>
        <p15:guide id="15" pos="30816" userDrawn="1">
          <p15:clr>
            <a:srgbClr val="A4A3A4"/>
          </p15:clr>
        </p15:guide>
        <p15:guide id="16" pos="23904" userDrawn="1">
          <p15:clr>
            <a:srgbClr val="A4A3A4"/>
          </p15:clr>
        </p15:guide>
        <p15:guide id="17" pos="960" userDrawn="1">
          <p15:clr>
            <a:srgbClr val="A4A3A4"/>
          </p15:clr>
        </p15:guide>
        <p15:guide id="18" pos="24192" userDrawn="1">
          <p15:clr>
            <a:srgbClr val="A4A3A4"/>
          </p15:clr>
        </p15:guide>
        <p15:guide id="19" pos="6912" userDrawn="1">
          <p15:clr>
            <a:srgbClr val="A4A3A4"/>
          </p15:clr>
        </p15:guide>
        <p15:guide id="20" pos="15552" userDrawn="1">
          <p15:clr>
            <a:srgbClr val="A4A3A4"/>
          </p15:clr>
        </p15:guide>
        <p15:guide id="21" pos="7200" userDrawn="1">
          <p15:clr>
            <a:srgbClr val="A4A3A4"/>
          </p15:clr>
        </p15:guide>
        <p15:guide id="22" pos="7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39D03"/>
    <a:srgbClr val="FFC000"/>
    <a:srgbClr val="81B861"/>
    <a:srgbClr val="608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1" autoAdjust="0"/>
    <p:restoredTop sz="93924" autoAdjust="0"/>
  </p:normalViewPr>
  <p:slideViewPr>
    <p:cSldViewPr showGuides="1">
      <p:cViewPr>
        <p:scale>
          <a:sx n="15" d="100"/>
          <a:sy n="15" d="100"/>
        </p:scale>
        <p:origin x="722" y="4"/>
      </p:cViewPr>
      <p:guideLst>
        <p:guide orient="horz" pos="4394"/>
        <p:guide orient="horz" pos="16042"/>
        <p:guide pos="23616"/>
        <p:guide orient="horz" pos="12048"/>
        <p:guide pos="288"/>
        <p:guide orient="horz" pos="2880"/>
        <p:guide orient="horz" pos="13750"/>
        <p:guide orient="horz" pos="5616"/>
        <p:guide pos="30816"/>
        <p:guide pos="23904"/>
        <p:guide pos="960"/>
        <p:guide pos="24192"/>
        <p:guide pos="6912"/>
        <p:guide pos="15552"/>
        <p:guide pos="7200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5191019" cy="35214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786178" y="1"/>
            <a:ext cx="5191019" cy="35214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5EA4991-DBA3-438C-8F6F-DA5EC30D63B4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258"/>
            <a:ext cx="5191019" cy="35214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86178" y="6658258"/>
            <a:ext cx="5191019" cy="35214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86DDE34-DF71-451B-B7D3-7B2807804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8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5191019" cy="35214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786178" y="1"/>
            <a:ext cx="5191019" cy="35214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F10B8F7-8319-45C5-8D90-3545C10D19E0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16400" y="876300"/>
            <a:ext cx="35464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97928" y="3373756"/>
            <a:ext cx="9583420" cy="276034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258"/>
            <a:ext cx="5191019" cy="35214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786178" y="6658258"/>
            <a:ext cx="5191019" cy="35214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42CFDAA-DF99-4731-BC18-42BB435754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7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72358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1pPr>
    <a:lvl2pPr marL="336179" algn="l" defTabSz="672358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2pPr>
    <a:lvl3pPr marL="672358" algn="l" defTabSz="672358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3pPr>
    <a:lvl4pPr marL="1008537" algn="l" defTabSz="672358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4pPr>
    <a:lvl5pPr marL="1344717" algn="l" defTabSz="672358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5pPr>
    <a:lvl6pPr marL="1680896" algn="l" defTabSz="672358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6pPr>
    <a:lvl7pPr marL="2017075" algn="l" defTabSz="672358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7pPr>
    <a:lvl8pPr marL="2353254" algn="l" defTabSz="672358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8pPr>
    <a:lvl9pPr marL="2689433" algn="l" defTabSz="672358" rtl="0" eaLnBrk="1" latinLnBrk="0" hangingPunct="1">
      <a:defRPr sz="8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84de929cd62a4396JmltdHM9MTcwODk5MjAwMCZpZ3VpZD0xNzY1NzA3Mi03YjFjLTZmNTktMTJlZC02MGU1N2FhMjZlZTgmaW5zaWQ9NTc2Ng&amp;ptn=3&amp;ver=2&amp;hsh=3&amp;fclid=17657072-7b1c-6f59-12ed-60e57aa26ee8&amp;psq=normal+levels+of+thiamine&amp;u=a1aHR0cHM6Ly9oZWFsdGhtYXR0ZXJzLmlvL3VuZGVyc3RhbmQtYmxvb2QtdGVzdC1yZXN1bHRzL3ZpdGFtaW4tYjEtdGhpYW1pbmU&amp;ntb=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84de929cd62a4396JmltdHM9MTcwODk5MjAwMCZpZ3VpZD0xNzY1NzA3Mi03YjFjLTZmNTktMTJlZC02MGU1N2FhMjZlZTgmaW5zaWQ9NTc2Ng&amp;ptn=3&amp;ver=2&amp;hsh=3&amp;fclid=17657072-7b1c-6f59-12ed-60e57aa26ee8&amp;psq=normal+levels+of+thiamine&amp;u=a1aHR0cHM6Ly9oZWFsdGhtYXR0ZXJzLmlvL3VuZGVyc3RhbmQtYmxvb2QtdGVzdC1yZXN1bHRzL3ZpdGFtaW4tYjEtdGhpYW1pbmU&amp;ntb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4AAC0-4143-EFDD-DD86-A5998DF25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BFE6C-2116-8902-5DF3-D203142CC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16400" y="876300"/>
            <a:ext cx="3546475" cy="2365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FF190-AD4A-3899-CE48-20AFFF6D6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24.8 nmol/L  (</a:t>
            </a:r>
            <a:r>
              <a:rPr lang="en-US" b="1" i="0" dirty="0">
                <a:solidFill>
                  <a:srgbClr val="8E24AA"/>
                </a:solidFill>
                <a:effectLst/>
                <a:latin typeface="-apple-system"/>
                <a:hlinkClick r:id="rId3"/>
              </a:rPr>
              <a:t>Normal thiamine levels are between 66.5 - 200 nmol/L</a:t>
            </a:r>
            <a:r>
              <a:rPr lang="en-US" b="1" i="0" dirty="0">
                <a:solidFill>
                  <a:srgbClr val="8E24AA"/>
                </a:solidFill>
                <a:effectLst/>
                <a:latin typeface="-apple-system"/>
              </a:rPr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5957D-A236-96CF-10AA-1917B539B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FDAA-DF99-4731-BC18-42BB435754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2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16400" y="876300"/>
            <a:ext cx="35464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24.8 nmol/L  (</a:t>
            </a:r>
            <a:r>
              <a:rPr lang="en-US" b="1" i="0" dirty="0">
                <a:solidFill>
                  <a:srgbClr val="8E24AA"/>
                </a:solidFill>
                <a:effectLst/>
                <a:latin typeface="-apple-system"/>
                <a:hlinkClick r:id="rId3"/>
              </a:rPr>
              <a:t>Normal thiamine levels are between 66.5 - 200 nmol/L</a:t>
            </a:r>
            <a:r>
              <a:rPr lang="en-US" b="1" i="0" dirty="0">
                <a:solidFill>
                  <a:srgbClr val="8E24AA"/>
                </a:solidFill>
                <a:effectLst/>
                <a:latin typeface="-apple-system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CFDAA-DF99-4731-BC18-42BB4357543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9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4"/>
            <a:ext cx="419709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5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9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2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8760" y="1318266"/>
            <a:ext cx="111099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318266"/>
            <a:ext cx="325069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2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5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1" y="21153123"/>
            <a:ext cx="41970960" cy="6537960"/>
          </a:xfrm>
        </p:spPr>
        <p:txBody>
          <a:bodyPr anchor="t"/>
          <a:lstStyle>
            <a:lvl1pPr algn="l">
              <a:defRPr sz="2713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1" y="13952227"/>
            <a:ext cx="41970960" cy="7200897"/>
          </a:xfrm>
        </p:spPr>
        <p:txBody>
          <a:bodyPr anchor="b"/>
          <a:lstStyle>
            <a:lvl1pPr marL="0" indent="0">
              <a:buNone/>
              <a:defRPr sz="13708">
                <a:solidFill>
                  <a:schemeClr val="tx1">
                    <a:tint val="75000"/>
                  </a:schemeClr>
                </a:solidFill>
              </a:defRPr>
            </a:lvl1pPr>
            <a:lvl2pPr marL="3110838" indent="0">
              <a:buNone/>
              <a:defRPr sz="12184">
                <a:solidFill>
                  <a:schemeClr val="tx1">
                    <a:tint val="75000"/>
                  </a:schemeClr>
                </a:solidFill>
              </a:defRPr>
            </a:lvl2pPr>
            <a:lvl3pPr marL="6221676" indent="0">
              <a:buNone/>
              <a:defRPr sz="10938">
                <a:solidFill>
                  <a:schemeClr val="tx1">
                    <a:tint val="75000"/>
                  </a:schemeClr>
                </a:solidFill>
              </a:defRPr>
            </a:lvl3pPr>
            <a:lvl4pPr marL="9332514" indent="0">
              <a:buNone/>
              <a:defRPr sz="9553">
                <a:solidFill>
                  <a:schemeClr val="tx1">
                    <a:tint val="75000"/>
                  </a:schemeClr>
                </a:solidFill>
              </a:defRPr>
            </a:lvl4pPr>
            <a:lvl5pPr marL="12443352" indent="0">
              <a:buNone/>
              <a:defRPr sz="9553">
                <a:solidFill>
                  <a:schemeClr val="tx1">
                    <a:tint val="75000"/>
                  </a:schemeClr>
                </a:solidFill>
              </a:defRPr>
            </a:lvl5pPr>
            <a:lvl6pPr marL="15554190" indent="0">
              <a:buNone/>
              <a:defRPr sz="9553">
                <a:solidFill>
                  <a:schemeClr val="tx1">
                    <a:tint val="75000"/>
                  </a:schemeClr>
                </a:solidFill>
              </a:defRPr>
            </a:lvl6pPr>
            <a:lvl7pPr marL="18665030" indent="0">
              <a:buNone/>
              <a:defRPr sz="9553">
                <a:solidFill>
                  <a:schemeClr val="tx1">
                    <a:tint val="75000"/>
                  </a:schemeClr>
                </a:solidFill>
              </a:defRPr>
            </a:lvl7pPr>
            <a:lvl8pPr marL="21775867" indent="0">
              <a:buNone/>
              <a:defRPr sz="9553">
                <a:solidFill>
                  <a:schemeClr val="tx1">
                    <a:tint val="75000"/>
                  </a:schemeClr>
                </a:solidFill>
              </a:defRPr>
            </a:lvl8pPr>
            <a:lvl9pPr marL="24886706" indent="0">
              <a:buNone/>
              <a:defRPr sz="9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7680965"/>
            <a:ext cx="21808440" cy="21724623"/>
          </a:xfrm>
        </p:spPr>
        <p:txBody>
          <a:bodyPr/>
          <a:lstStyle>
            <a:lvl1pPr>
              <a:defRPr sz="18970"/>
            </a:lvl1pPr>
            <a:lvl2pPr>
              <a:defRPr sz="16200"/>
            </a:lvl2pPr>
            <a:lvl3pPr>
              <a:defRPr sz="13708"/>
            </a:lvl3pPr>
            <a:lvl4pPr>
              <a:defRPr sz="12184"/>
            </a:lvl4pPr>
            <a:lvl5pPr>
              <a:defRPr sz="12184"/>
            </a:lvl5pPr>
            <a:lvl6pPr>
              <a:defRPr sz="12184"/>
            </a:lvl6pPr>
            <a:lvl7pPr>
              <a:defRPr sz="12184"/>
            </a:lvl7pPr>
            <a:lvl8pPr>
              <a:defRPr sz="12184"/>
            </a:lvl8pPr>
            <a:lvl9pPr>
              <a:defRPr sz="121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00280" y="7680965"/>
            <a:ext cx="21808440" cy="21724623"/>
          </a:xfrm>
        </p:spPr>
        <p:txBody>
          <a:bodyPr/>
          <a:lstStyle>
            <a:lvl1pPr>
              <a:defRPr sz="18970"/>
            </a:lvl1pPr>
            <a:lvl2pPr>
              <a:defRPr sz="16200"/>
            </a:lvl2pPr>
            <a:lvl3pPr>
              <a:defRPr sz="13708"/>
            </a:lvl3pPr>
            <a:lvl4pPr>
              <a:defRPr sz="12184"/>
            </a:lvl4pPr>
            <a:lvl5pPr>
              <a:defRPr sz="12184"/>
            </a:lvl5pPr>
            <a:lvl6pPr>
              <a:defRPr sz="12184"/>
            </a:lvl6pPr>
            <a:lvl7pPr>
              <a:defRPr sz="12184"/>
            </a:lvl7pPr>
            <a:lvl8pPr>
              <a:defRPr sz="12184"/>
            </a:lvl8pPr>
            <a:lvl9pPr>
              <a:defRPr sz="121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0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4" y="7368548"/>
            <a:ext cx="21817015" cy="3070857"/>
          </a:xfrm>
        </p:spPr>
        <p:txBody>
          <a:bodyPr anchor="b"/>
          <a:lstStyle>
            <a:lvl1pPr marL="0" indent="0">
              <a:buNone/>
              <a:defRPr sz="16200" b="1"/>
            </a:lvl1pPr>
            <a:lvl2pPr marL="3110838" indent="0">
              <a:buNone/>
              <a:defRPr sz="13708" b="1"/>
            </a:lvl2pPr>
            <a:lvl3pPr marL="6221676" indent="0">
              <a:buNone/>
              <a:defRPr sz="12184" b="1"/>
            </a:lvl3pPr>
            <a:lvl4pPr marL="9332514" indent="0">
              <a:buNone/>
              <a:defRPr sz="10938" b="1"/>
            </a:lvl4pPr>
            <a:lvl5pPr marL="12443352" indent="0">
              <a:buNone/>
              <a:defRPr sz="10938" b="1"/>
            </a:lvl5pPr>
            <a:lvl6pPr marL="15554190" indent="0">
              <a:buNone/>
              <a:defRPr sz="10938" b="1"/>
            </a:lvl6pPr>
            <a:lvl7pPr marL="18665030" indent="0">
              <a:buNone/>
              <a:defRPr sz="10938" b="1"/>
            </a:lvl7pPr>
            <a:lvl8pPr marL="21775867" indent="0">
              <a:buNone/>
              <a:defRPr sz="10938" b="1"/>
            </a:lvl8pPr>
            <a:lvl9pPr marL="24886706" indent="0">
              <a:buNone/>
              <a:defRPr sz="109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4" y="10439405"/>
            <a:ext cx="21817015" cy="18966183"/>
          </a:xfrm>
        </p:spPr>
        <p:txBody>
          <a:bodyPr/>
          <a:lstStyle>
            <a:lvl1pPr>
              <a:defRPr sz="16200"/>
            </a:lvl1pPr>
            <a:lvl2pPr>
              <a:defRPr sz="13708"/>
            </a:lvl2pPr>
            <a:lvl3pPr>
              <a:defRPr sz="12184"/>
            </a:lvl3pPr>
            <a:lvl4pPr>
              <a:defRPr sz="10938"/>
            </a:lvl4pPr>
            <a:lvl5pPr>
              <a:defRPr sz="10938"/>
            </a:lvl5pPr>
            <a:lvl6pPr>
              <a:defRPr sz="10938"/>
            </a:lvl6pPr>
            <a:lvl7pPr>
              <a:defRPr sz="10938"/>
            </a:lvl7pPr>
            <a:lvl8pPr>
              <a:defRPr sz="10938"/>
            </a:lvl8pPr>
            <a:lvl9pPr>
              <a:defRPr sz="109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40" y="7368548"/>
            <a:ext cx="21825586" cy="3070857"/>
          </a:xfrm>
        </p:spPr>
        <p:txBody>
          <a:bodyPr anchor="b"/>
          <a:lstStyle>
            <a:lvl1pPr marL="0" indent="0">
              <a:buNone/>
              <a:defRPr sz="16200" b="1"/>
            </a:lvl1pPr>
            <a:lvl2pPr marL="3110838" indent="0">
              <a:buNone/>
              <a:defRPr sz="13708" b="1"/>
            </a:lvl2pPr>
            <a:lvl3pPr marL="6221676" indent="0">
              <a:buNone/>
              <a:defRPr sz="12184" b="1"/>
            </a:lvl3pPr>
            <a:lvl4pPr marL="9332514" indent="0">
              <a:buNone/>
              <a:defRPr sz="10938" b="1"/>
            </a:lvl4pPr>
            <a:lvl5pPr marL="12443352" indent="0">
              <a:buNone/>
              <a:defRPr sz="10938" b="1"/>
            </a:lvl5pPr>
            <a:lvl6pPr marL="15554190" indent="0">
              <a:buNone/>
              <a:defRPr sz="10938" b="1"/>
            </a:lvl6pPr>
            <a:lvl7pPr marL="18665030" indent="0">
              <a:buNone/>
              <a:defRPr sz="10938" b="1"/>
            </a:lvl7pPr>
            <a:lvl8pPr marL="21775867" indent="0">
              <a:buNone/>
              <a:defRPr sz="10938" b="1"/>
            </a:lvl8pPr>
            <a:lvl9pPr marL="24886706" indent="0">
              <a:buNone/>
              <a:defRPr sz="109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40" y="10439405"/>
            <a:ext cx="21825586" cy="18966183"/>
          </a:xfrm>
        </p:spPr>
        <p:txBody>
          <a:bodyPr/>
          <a:lstStyle>
            <a:lvl1pPr>
              <a:defRPr sz="16200"/>
            </a:lvl1pPr>
            <a:lvl2pPr>
              <a:defRPr sz="13708"/>
            </a:lvl2pPr>
            <a:lvl3pPr>
              <a:defRPr sz="12184"/>
            </a:lvl3pPr>
            <a:lvl4pPr>
              <a:defRPr sz="10938"/>
            </a:lvl4pPr>
            <a:lvl5pPr>
              <a:defRPr sz="10938"/>
            </a:lvl5pPr>
            <a:lvl6pPr>
              <a:defRPr sz="10938"/>
            </a:lvl6pPr>
            <a:lvl7pPr>
              <a:defRPr sz="10938"/>
            </a:lvl7pPr>
            <a:lvl8pPr>
              <a:defRPr sz="10938"/>
            </a:lvl8pPr>
            <a:lvl9pPr>
              <a:defRPr sz="109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9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3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0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7" y="1310640"/>
            <a:ext cx="16244891" cy="5577840"/>
          </a:xfrm>
        </p:spPr>
        <p:txBody>
          <a:bodyPr anchor="b"/>
          <a:lstStyle>
            <a:lvl1pPr algn="l">
              <a:defRPr sz="137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3" y="1310644"/>
            <a:ext cx="27603450" cy="28094943"/>
          </a:xfrm>
        </p:spPr>
        <p:txBody>
          <a:bodyPr/>
          <a:lstStyle>
            <a:lvl1pPr>
              <a:defRPr sz="21739"/>
            </a:lvl1pPr>
            <a:lvl2pPr>
              <a:defRPr sz="18970"/>
            </a:lvl2pPr>
            <a:lvl3pPr>
              <a:defRPr sz="16200"/>
            </a:lvl3pPr>
            <a:lvl4pPr>
              <a:defRPr sz="13708"/>
            </a:lvl4pPr>
            <a:lvl5pPr>
              <a:defRPr sz="13708"/>
            </a:lvl5pPr>
            <a:lvl6pPr>
              <a:defRPr sz="13708"/>
            </a:lvl6pPr>
            <a:lvl7pPr>
              <a:defRPr sz="13708"/>
            </a:lvl7pPr>
            <a:lvl8pPr>
              <a:defRPr sz="13708"/>
            </a:lvl8pPr>
            <a:lvl9pPr>
              <a:defRPr sz="137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7" y="6888483"/>
            <a:ext cx="16244891" cy="22517103"/>
          </a:xfrm>
        </p:spPr>
        <p:txBody>
          <a:bodyPr/>
          <a:lstStyle>
            <a:lvl1pPr marL="0" indent="0">
              <a:buNone/>
              <a:defRPr sz="9553"/>
            </a:lvl1pPr>
            <a:lvl2pPr marL="3110838" indent="0">
              <a:buNone/>
              <a:defRPr sz="8170"/>
            </a:lvl2pPr>
            <a:lvl3pPr marL="6221676" indent="0">
              <a:buNone/>
              <a:defRPr sz="6785"/>
            </a:lvl3pPr>
            <a:lvl4pPr marL="9332514" indent="0">
              <a:buNone/>
              <a:defRPr sz="6093"/>
            </a:lvl4pPr>
            <a:lvl5pPr marL="12443352" indent="0">
              <a:buNone/>
              <a:defRPr sz="6093"/>
            </a:lvl5pPr>
            <a:lvl6pPr marL="15554190" indent="0">
              <a:buNone/>
              <a:defRPr sz="6093"/>
            </a:lvl6pPr>
            <a:lvl7pPr marL="18665030" indent="0">
              <a:buNone/>
              <a:defRPr sz="6093"/>
            </a:lvl7pPr>
            <a:lvl8pPr marL="21775867" indent="0">
              <a:buNone/>
              <a:defRPr sz="6093"/>
            </a:lvl8pPr>
            <a:lvl9pPr marL="24886706" indent="0">
              <a:buNone/>
              <a:defRPr sz="60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7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1"/>
            <a:ext cx="29626560" cy="2720343"/>
          </a:xfrm>
        </p:spPr>
        <p:txBody>
          <a:bodyPr anchor="b"/>
          <a:lstStyle>
            <a:lvl1pPr algn="l">
              <a:defRPr sz="137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2941320"/>
            <a:ext cx="29626560" cy="19751040"/>
          </a:xfrm>
        </p:spPr>
        <p:txBody>
          <a:bodyPr/>
          <a:lstStyle>
            <a:lvl1pPr marL="0" indent="0">
              <a:buNone/>
              <a:defRPr sz="21739"/>
            </a:lvl1pPr>
            <a:lvl2pPr marL="3110838" indent="0">
              <a:buNone/>
              <a:defRPr sz="18970"/>
            </a:lvl2pPr>
            <a:lvl3pPr marL="6221676" indent="0">
              <a:buNone/>
              <a:defRPr sz="16200"/>
            </a:lvl3pPr>
            <a:lvl4pPr marL="9332514" indent="0">
              <a:buNone/>
              <a:defRPr sz="13708"/>
            </a:lvl4pPr>
            <a:lvl5pPr marL="12443352" indent="0">
              <a:buNone/>
              <a:defRPr sz="13708"/>
            </a:lvl5pPr>
            <a:lvl6pPr marL="15554190" indent="0">
              <a:buNone/>
              <a:defRPr sz="13708"/>
            </a:lvl6pPr>
            <a:lvl7pPr marL="18665030" indent="0">
              <a:buNone/>
              <a:defRPr sz="13708"/>
            </a:lvl7pPr>
            <a:lvl8pPr marL="21775867" indent="0">
              <a:buNone/>
              <a:defRPr sz="13708"/>
            </a:lvl8pPr>
            <a:lvl9pPr marL="24886706" indent="0">
              <a:buNone/>
              <a:defRPr sz="13708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4"/>
            <a:ext cx="29626560" cy="3863337"/>
          </a:xfrm>
        </p:spPr>
        <p:txBody>
          <a:bodyPr/>
          <a:lstStyle>
            <a:lvl1pPr marL="0" indent="0">
              <a:buNone/>
              <a:defRPr sz="9553"/>
            </a:lvl1pPr>
            <a:lvl2pPr marL="3110838" indent="0">
              <a:buNone/>
              <a:defRPr sz="8170"/>
            </a:lvl2pPr>
            <a:lvl3pPr marL="6221676" indent="0">
              <a:buNone/>
              <a:defRPr sz="6785"/>
            </a:lvl3pPr>
            <a:lvl4pPr marL="9332514" indent="0">
              <a:buNone/>
              <a:defRPr sz="6093"/>
            </a:lvl4pPr>
            <a:lvl5pPr marL="12443352" indent="0">
              <a:buNone/>
              <a:defRPr sz="6093"/>
            </a:lvl5pPr>
            <a:lvl6pPr marL="15554190" indent="0">
              <a:buNone/>
              <a:defRPr sz="6093"/>
            </a:lvl6pPr>
            <a:lvl7pPr marL="18665030" indent="0">
              <a:buNone/>
              <a:defRPr sz="6093"/>
            </a:lvl7pPr>
            <a:lvl8pPr marL="21775867" indent="0">
              <a:buNone/>
              <a:defRPr sz="6093"/>
            </a:lvl8pPr>
            <a:lvl9pPr marL="24886706" indent="0">
              <a:buNone/>
              <a:defRPr sz="60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3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3"/>
            <a:ext cx="44439840" cy="5486400"/>
          </a:xfrm>
          <a:prstGeom prst="rect">
            <a:avLst/>
          </a:prstGeom>
        </p:spPr>
        <p:txBody>
          <a:bodyPr vert="horz" lIns="449331" tIns="224665" rIns="449331" bIns="22466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5"/>
            <a:ext cx="44439840" cy="21724623"/>
          </a:xfrm>
          <a:prstGeom prst="rect">
            <a:avLst/>
          </a:prstGeom>
        </p:spPr>
        <p:txBody>
          <a:bodyPr vert="horz" lIns="449331" tIns="224665" rIns="449331" bIns="2246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4"/>
            <a:ext cx="11521440" cy="1752600"/>
          </a:xfrm>
          <a:prstGeom prst="rect">
            <a:avLst/>
          </a:prstGeom>
        </p:spPr>
        <p:txBody>
          <a:bodyPr vert="horz" lIns="449331" tIns="224665" rIns="449331" bIns="224665" rtlCol="0" anchor="ctr"/>
          <a:lstStyle>
            <a:lvl1pPr algn="l">
              <a:defRPr sz="8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340D-7ADD-45BC-9883-B5E260BFA1F6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1" y="30510484"/>
            <a:ext cx="15636240" cy="1752600"/>
          </a:xfrm>
          <a:prstGeom prst="rect">
            <a:avLst/>
          </a:prstGeom>
        </p:spPr>
        <p:txBody>
          <a:bodyPr vert="horz" lIns="449331" tIns="224665" rIns="449331" bIns="224665" rtlCol="0" anchor="ctr"/>
          <a:lstStyle>
            <a:lvl1pPr algn="ctr">
              <a:defRPr sz="8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4"/>
            <a:ext cx="11521440" cy="1752600"/>
          </a:xfrm>
          <a:prstGeom prst="rect">
            <a:avLst/>
          </a:prstGeom>
        </p:spPr>
        <p:txBody>
          <a:bodyPr vert="horz" lIns="449331" tIns="224665" rIns="449331" bIns="224665" rtlCol="0" anchor="ctr"/>
          <a:lstStyle>
            <a:lvl1pPr algn="r">
              <a:defRPr sz="8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37C9-B17B-4C55-B820-C3661344A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221676" rtl="0" eaLnBrk="1" latinLnBrk="0" hangingPunct="1">
        <a:spcBef>
          <a:spcPct val="0"/>
        </a:spcBef>
        <a:buNone/>
        <a:defRPr sz="299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129" indent="-2333129" algn="l" defTabSz="6221676" rtl="0" eaLnBrk="1" latinLnBrk="0" hangingPunct="1">
        <a:spcBef>
          <a:spcPct val="20000"/>
        </a:spcBef>
        <a:buFont typeface="Arial" pitchFamily="34" charset="0"/>
        <a:buChar char="•"/>
        <a:defRPr sz="21739" kern="1200">
          <a:solidFill>
            <a:schemeClr val="tx1"/>
          </a:solidFill>
          <a:latin typeface="+mn-lt"/>
          <a:ea typeface="+mn-ea"/>
          <a:cs typeface="+mn-cs"/>
        </a:defRPr>
      </a:lvl1pPr>
      <a:lvl2pPr marL="5055112" indent="-1944274" algn="l" defTabSz="6221676" rtl="0" eaLnBrk="1" latinLnBrk="0" hangingPunct="1">
        <a:spcBef>
          <a:spcPct val="20000"/>
        </a:spcBef>
        <a:buFont typeface="Arial" pitchFamily="34" charset="0"/>
        <a:buChar char="–"/>
        <a:defRPr sz="18970" kern="1200">
          <a:solidFill>
            <a:schemeClr val="tx1"/>
          </a:solidFill>
          <a:latin typeface="+mn-lt"/>
          <a:ea typeface="+mn-ea"/>
          <a:cs typeface="+mn-cs"/>
        </a:defRPr>
      </a:lvl2pPr>
      <a:lvl3pPr marL="7777096" indent="-1555420" algn="l" defTabSz="6221676" rtl="0" eaLnBrk="1" latinLnBrk="0" hangingPunct="1">
        <a:spcBef>
          <a:spcPct val="20000"/>
        </a:spcBef>
        <a:buFont typeface="Arial" pitchFamily="34" charset="0"/>
        <a:buChar char="•"/>
        <a:defRPr sz="16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934" indent="-1555420" algn="l" defTabSz="6221676" rtl="0" eaLnBrk="1" latinLnBrk="0" hangingPunct="1">
        <a:spcBef>
          <a:spcPct val="20000"/>
        </a:spcBef>
        <a:buFont typeface="Arial" pitchFamily="34" charset="0"/>
        <a:buChar char="–"/>
        <a:defRPr sz="13708" kern="1200">
          <a:solidFill>
            <a:schemeClr val="tx1"/>
          </a:solidFill>
          <a:latin typeface="+mn-lt"/>
          <a:ea typeface="+mn-ea"/>
          <a:cs typeface="+mn-cs"/>
        </a:defRPr>
      </a:lvl4pPr>
      <a:lvl5pPr marL="13998772" indent="-1555420" algn="l" defTabSz="6221676" rtl="0" eaLnBrk="1" latinLnBrk="0" hangingPunct="1">
        <a:spcBef>
          <a:spcPct val="20000"/>
        </a:spcBef>
        <a:buFont typeface="Arial" pitchFamily="34" charset="0"/>
        <a:buChar char="»"/>
        <a:defRPr sz="13708" kern="1200">
          <a:solidFill>
            <a:schemeClr val="tx1"/>
          </a:solidFill>
          <a:latin typeface="+mn-lt"/>
          <a:ea typeface="+mn-ea"/>
          <a:cs typeface="+mn-cs"/>
        </a:defRPr>
      </a:lvl5pPr>
      <a:lvl6pPr marL="17109610" indent="-1555420" algn="l" defTabSz="6221676" rtl="0" eaLnBrk="1" latinLnBrk="0" hangingPunct="1">
        <a:spcBef>
          <a:spcPct val="20000"/>
        </a:spcBef>
        <a:buFont typeface="Arial" pitchFamily="34" charset="0"/>
        <a:buChar char="•"/>
        <a:defRPr sz="13708" kern="1200">
          <a:solidFill>
            <a:schemeClr val="tx1"/>
          </a:solidFill>
          <a:latin typeface="+mn-lt"/>
          <a:ea typeface="+mn-ea"/>
          <a:cs typeface="+mn-cs"/>
        </a:defRPr>
      </a:lvl6pPr>
      <a:lvl7pPr marL="20220448" indent="-1555420" algn="l" defTabSz="6221676" rtl="0" eaLnBrk="1" latinLnBrk="0" hangingPunct="1">
        <a:spcBef>
          <a:spcPct val="20000"/>
        </a:spcBef>
        <a:buFont typeface="Arial" pitchFamily="34" charset="0"/>
        <a:buChar char="•"/>
        <a:defRPr sz="13708" kern="1200">
          <a:solidFill>
            <a:schemeClr val="tx1"/>
          </a:solidFill>
          <a:latin typeface="+mn-lt"/>
          <a:ea typeface="+mn-ea"/>
          <a:cs typeface="+mn-cs"/>
        </a:defRPr>
      </a:lvl7pPr>
      <a:lvl8pPr marL="23331288" indent="-1555420" algn="l" defTabSz="6221676" rtl="0" eaLnBrk="1" latinLnBrk="0" hangingPunct="1">
        <a:spcBef>
          <a:spcPct val="20000"/>
        </a:spcBef>
        <a:buFont typeface="Arial" pitchFamily="34" charset="0"/>
        <a:buChar char="•"/>
        <a:defRPr sz="13708" kern="1200">
          <a:solidFill>
            <a:schemeClr val="tx1"/>
          </a:solidFill>
          <a:latin typeface="+mn-lt"/>
          <a:ea typeface="+mn-ea"/>
          <a:cs typeface="+mn-cs"/>
        </a:defRPr>
      </a:lvl8pPr>
      <a:lvl9pPr marL="26442124" indent="-1555420" algn="l" defTabSz="6221676" rtl="0" eaLnBrk="1" latinLnBrk="0" hangingPunct="1">
        <a:spcBef>
          <a:spcPct val="20000"/>
        </a:spcBef>
        <a:buFont typeface="Arial" pitchFamily="34" charset="0"/>
        <a:buChar char="•"/>
        <a:defRPr sz="13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1676" rtl="0" eaLnBrk="1" latinLnBrk="0" hangingPunct="1">
        <a:defRPr sz="12184" kern="1200">
          <a:solidFill>
            <a:schemeClr val="tx1"/>
          </a:solidFill>
          <a:latin typeface="+mn-lt"/>
          <a:ea typeface="+mn-ea"/>
          <a:cs typeface="+mn-cs"/>
        </a:defRPr>
      </a:lvl1pPr>
      <a:lvl2pPr marL="3110838" algn="l" defTabSz="6221676" rtl="0" eaLnBrk="1" latinLnBrk="0" hangingPunct="1">
        <a:defRPr sz="12184" kern="1200">
          <a:solidFill>
            <a:schemeClr val="tx1"/>
          </a:solidFill>
          <a:latin typeface="+mn-lt"/>
          <a:ea typeface="+mn-ea"/>
          <a:cs typeface="+mn-cs"/>
        </a:defRPr>
      </a:lvl2pPr>
      <a:lvl3pPr marL="6221676" algn="l" defTabSz="6221676" rtl="0" eaLnBrk="1" latinLnBrk="0" hangingPunct="1">
        <a:defRPr sz="12184" kern="1200">
          <a:solidFill>
            <a:schemeClr val="tx1"/>
          </a:solidFill>
          <a:latin typeface="+mn-lt"/>
          <a:ea typeface="+mn-ea"/>
          <a:cs typeface="+mn-cs"/>
        </a:defRPr>
      </a:lvl3pPr>
      <a:lvl4pPr marL="9332514" algn="l" defTabSz="6221676" rtl="0" eaLnBrk="1" latinLnBrk="0" hangingPunct="1">
        <a:defRPr sz="12184" kern="1200">
          <a:solidFill>
            <a:schemeClr val="tx1"/>
          </a:solidFill>
          <a:latin typeface="+mn-lt"/>
          <a:ea typeface="+mn-ea"/>
          <a:cs typeface="+mn-cs"/>
        </a:defRPr>
      </a:lvl4pPr>
      <a:lvl5pPr marL="12443352" algn="l" defTabSz="6221676" rtl="0" eaLnBrk="1" latinLnBrk="0" hangingPunct="1">
        <a:defRPr sz="12184" kern="1200">
          <a:solidFill>
            <a:schemeClr val="tx1"/>
          </a:solidFill>
          <a:latin typeface="+mn-lt"/>
          <a:ea typeface="+mn-ea"/>
          <a:cs typeface="+mn-cs"/>
        </a:defRPr>
      </a:lvl5pPr>
      <a:lvl6pPr marL="15554190" algn="l" defTabSz="6221676" rtl="0" eaLnBrk="1" latinLnBrk="0" hangingPunct="1">
        <a:defRPr sz="12184" kern="1200">
          <a:solidFill>
            <a:schemeClr val="tx1"/>
          </a:solidFill>
          <a:latin typeface="+mn-lt"/>
          <a:ea typeface="+mn-ea"/>
          <a:cs typeface="+mn-cs"/>
        </a:defRPr>
      </a:lvl6pPr>
      <a:lvl7pPr marL="18665030" algn="l" defTabSz="6221676" rtl="0" eaLnBrk="1" latinLnBrk="0" hangingPunct="1">
        <a:defRPr sz="12184" kern="1200">
          <a:solidFill>
            <a:schemeClr val="tx1"/>
          </a:solidFill>
          <a:latin typeface="+mn-lt"/>
          <a:ea typeface="+mn-ea"/>
          <a:cs typeface="+mn-cs"/>
        </a:defRPr>
      </a:lvl7pPr>
      <a:lvl8pPr marL="21775867" algn="l" defTabSz="6221676" rtl="0" eaLnBrk="1" latinLnBrk="0" hangingPunct="1">
        <a:defRPr sz="12184" kern="1200">
          <a:solidFill>
            <a:schemeClr val="tx1"/>
          </a:solidFill>
          <a:latin typeface="+mn-lt"/>
          <a:ea typeface="+mn-ea"/>
          <a:cs typeface="+mn-cs"/>
        </a:defRPr>
      </a:lvl8pPr>
      <a:lvl9pPr marL="24886706" algn="l" defTabSz="6221676" rtl="0" eaLnBrk="1" latinLnBrk="0" hangingPunct="1">
        <a:defRPr sz="121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6261161" y="2853552"/>
            <a:ext cx="35584086" cy="20015797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16673" b="-16673"/>
              </a:stretch>
            </a:blipFill>
          </p:spPr>
          <p:txBody>
            <a:bodyPr/>
            <a:lstStyle/>
            <a:p>
              <a:endParaRPr lang="en-US" sz="17472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0466477" y="23521840"/>
            <a:ext cx="32267271" cy="10613940"/>
            <a:chOff x="0" y="0"/>
            <a:chExt cx="2509479" cy="8254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09479" cy="825464"/>
            </a:xfrm>
            <a:custGeom>
              <a:avLst/>
              <a:gdLst/>
              <a:ahLst/>
              <a:cxnLst/>
              <a:rect l="l" t="t" r="r" b="b"/>
              <a:pathLst>
                <a:path w="2509479" h="825464">
                  <a:moveTo>
                    <a:pt x="2306279" y="0"/>
                  </a:moveTo>
                  <a:lnTo>
                    <a:pt x="0" y="0"/>
                  </a:lnTo>
                  <a:lnTo>
                    <a:pt x="203200" y="825464"/>
                  </a:lnTo>
                  <a:lnTo>
                    <a:pt x="2509479" y="825464"/>
                  </a:lnTo>
                  <a:lnTo>
                    <a:pt x="2306279" y="0"/>
                  </a:lnTo>
                  <a:close/>
                </a:path>
              </a:pathLst>
            </a:custGeom>
            <a:solidFill>
              <a:srgbClr val="1A4C8A">
                <a:alpha val="60784"/>
              </a:srgbClr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38100"/>
              <a:ext cx="2306279" cy="863564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7" name="Group 7"/>
          <p:cNvGrpSpPr/>
          <p:nvPr/>
        </p:nvGrpSpPr>
        <p:grpSpPr>
          <a:xfrm rot="-815774">
            <a:off x="17770792" y="2806087"/>
            <a:ext cx="7767247" cy="26272056"/>
            <a:chOff x="0" y="0"/>
            <a:chExt cx="757665" cy="25627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57665" cy="2562737"/>
            </a:xfrm>
            <a:custGeom>
              <a:avLst/>
              <a:gdLst/>
              <a:ahLst/>
              <a:cxnLst/>
              <a:rect l="l" t="t" r="r" b="b"/>
              <a:pathLst>
                <a:path w="757665" h="2562737">
                  <a:moveTo>
                    <a:pt x="0" y="0"/>
                  </a:moveTo>
                  <a:lnTo>
                    <a:pt x="757665" y="0"/>
                  </a:lnTo>
                  <a:lnTo>
                    <a:pt x="757665" y="2562737"/>
                  </a:lnTo>
                  <a:lnTo>
                    <a:pt x="0" y="2562737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57665" cy="260083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67693" y="19304023"/>
            <a:ext cx="11105332" cy="11109960"/>
          </a:xfrm>
          <a:custGeom>
            <a:avLst/>
            <a:gdLst/>
            <a:ahLst/>
            <a:cxnLst/>
            <a:rect l="l" t="t" r="r" b="b"/>
            <a:pathLst>
              <a:path w="4113086" h="4114800">
                <a:moveTo>
                  <a:pt x="0" y="0"/>
                </a:moveTo>
                <a:lnTo>
                  <a:pt x="4113086" y="0"/>
                </a:lnTo>
                <a:lnTo>
                  <a:pt x="4113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grpSp>
        <p:nvGrpSpPr>
          <p:cNvPr id="12" name="Group 12"/>
          <p:cNvGrpSpPr/>
          <p:nvPr/>
        </p:nvGrpSpPr>
        <p:grpSpPr>
          <a:xfrm>
            <a:off x="-5539902" y="11168139"/>
            <a:ext cx="34057103" cy="10549651"/>
            <a:chOff x="0" y="0"/>
            <a:chExt cx="3322138" cy="10290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22138" cy="1029077"/>
            </a:xfrm>
            <a:custGeom>
              <a:avLst/>
              <a:gdLst/>
              <a:ahLst/>
              <a:cxnLst/>
              <a:rect l="l" t="t" r="r" b="b"/>
              <a:pathLst>
                <a:path w="3322138" h="1029077">
                  <a:moveTo>
                    <a:pt x="3118938" y="0"/>
                  </a:moveTo>
                  <a:lnTo>
                    <a:pt x="0" y="0"/>
                  </a:lnTo>
                  <a:lnTo>
                    <a:pt x="203200" y="1029077"/>
                  </a:lnTo>
                  <a:lnTo>
                    <a:pt x="3322138" y="1029077"/>
                  </a:lnTo>
                  <a:lnTo>
                    <a:pt x="3118938" y="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3118938" cy="106717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15" name="Freeform 15"/>
          <p:cNvSpPr/>
          <p:nvPr/>
        </p:nvSpPr>
        <p:spPr>
          <a:xfrm rot="-685461">
            <a:off x="27330845" y="10756917"/>
            <a:ext cx="1530230" cy="10953919"/>
          </a:xfrm>
          <a:custGeom>
            <a:avLst/>
            <a:gdLst/>
            <a:ahLst/>
            <a:cxnLst/>
            <a:rect l="l" t="t" r="r" b="b"/>
            <a:pathLst>
              <a:path w="566752" h="4057007">
                <a:moveTo>
                  <a:pt x="0" y="0"/>
                </a:moveTo>
                <a:lnTo>
                  <a:pt x="566752" y="0"/>
                </a:lnTo>
                <a:lnTo>
                  <a:pt x="566752" y="4057007"/>
                </a:lnTo>
                <a:lnTo>
                  <a:pt x="0" y="4057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61191" t="-139114" b="-60590"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16" name="Freeform 16"/>
          <p:cNvSpPr/>
          <p:nvPr/>
        </p:nvSpPr>
        <p:spPr>
          <a:xfrm>
            <a:off x="617220" y="693616"/>
            <a:ext cx="5490958" cy="4474113"/>
          </a:xfrm>
          <a:custGeom>
            <a:avLst/>
            <a:gdLst/>
            <a:ahLst/>
            <a:cxnLst/>
            <a:rect l="l" t="t" r="r" b="b"/>
            <a:pathLst>
              <a:path w="2033688" h="1657079">
                <a:moveTo>
                  <a:pt x="0" y="0"/>
                </a:moveTo>
                <a:lnTo>
                  <a:pt x="2033688" y="0"/>
                </a:lnTo>
                <a:lnTo>
                  <a:pt x="2033688" y="1657079"/>
                </a:lnTo>
                <a:lnTo>
                  <a:pt x="0" y="16570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17" name="TextBox 17"/>
          <p:cNvSpPr txBox="1"/>
          <p:nvPr/>
        </p:nvSpPr>
        <p:spPr>
          <a:xfrm>
            <a:off x="-385941" y="12262764"/>
            <a:ext cx="25439373" cy="897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72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Non-Alcoholic Wernicke Encephalopathy in association with COVID-19 infection: </a:t>
            </a:r>
          </a:p>
          <a:p>
            <a:pPr algn="ctr"/>
            <a:r>
              <a:rPr lang="en-US" sz="972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rare, challenging, and time sensitive diagnosis.   </a:t>
            </a:r>
            <a:endParaRPr lang="en-US" sz="972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9720" b="1" dirty="0">
              <a:solidFill>
                <a:srgbClr val="FDFEFE"/>
              </a:solidFill>
              <a:latin typeface="Open Sauc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7220" y="22306177"/>
            <a:ext cx="27363420" cy="504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" algn="ctr">
              <a:lnSpc>
                <a:spcPts val="8100"/>
              </a:lnSpc>
            </a:pPr>
            <a:r>
              <a:rPr lang="es-CL" sz="4320" kern="100" dirty="0">
                <a:latin typeface="Verdana" panose="020B0604030504040204" pitchFamily="34" charset="0"/>
                <a:ea typeface="Verdana" panose="020B0604030504040204" pitchFamily="34" charset="0"/>
              </a:rPr>
              <a:t>Sheila Acosta, PGY-1</a:t>
            </a:r>
            <a:r>
              <a:rPr lang="es-CL" sz="4320" kern="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CL" sz="4320" kern="100" dirty="0">
                <a:latin typeface="Verdana" panose="020B0604030504040204" pitchFamily="34" charset="0"/>
                <a:ea typeface="Verdana" panose="020B0604030504040204" pitchFamily="34" charset="0"/>
              </a:rPr>
              <a:t>; Charlie Griffin, MD</a:t>
            </a:r>
            <a:r>
              <a:rPr lang="es-CL" sz="4320" kern="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CL" sz="4320" kern="100" dirty="0">
                <a:latin typeface="Verdana" panose="020B0604030504040204" pitchFamily="34" charset="0"/>
                <a:ea typeface="Verdana" panose="020B0604030504040204" pitchFamily="34" charset="0"/>
              </a:rPr>
              <a:t>; María De Jesús, MD</a:t>
            </a:r>
            <a:r>
              <a:rPr lang="es-CL" sz="4320" kern="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s-CL" sz="4320" kern="100" dirty="0">
                <a:latin typeface="Verdana" panose="020B0604030504040204" pitchFamily="34" charset="0"/>
                <a:ea typeface="Verdana" panose="020B0604030504040204" pitchFamily="34" charset="0"/>
              </a:rPr>
              <a:t>; Giancarlo </a:t>
            </a:r>
            <a:r>
              <a:rPr lang="es-CL" sz="4320" kern="100" dirty="0" err="1">
                <a:latin typeface="Verdana" panose="020B0604030504040204" pitchFamily="34" charset="0"/>
                <a:ea typeface="Verdana" panose="020B0604030504040204" pitchFamily="34" charset="0"/>
              </a:rPr>
              <a:t>Gierbolini</a:t>
            </a:r>
            <a:r>
              <a:rPr lang="es-CL" sz="4320" kern="100" dirty="0">
                <a:latin typeface="Verdana" panose="020B0604030504040204" pitchFamily="34" charset="0"/>
                <a:ea typeface="Verdana" panose="020B0604030504040204" pitchFamily="34" charset="0"/>
              </a:rPr>
              <a:t>, MD</a:t>
            </a:r>
            <a:r>
              <a:rPr lang="es-CL" sz="4320" kern="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s-CL" sz="4320" kern="100" dirty="0">
                <a:latin typeface="Verdana" panose="020B0604030504040204" pitchFamily="34" charset="0"/>
                <a:ea typeface="Verdana" panose="020B0604030504040204" pitchFamily="34" charset="0"/>
              </a:rPr>
              <a:t>; Marielys Otero Maldonado, MD</a:t>
            </a:r>
            <a:r>
              <a:rPr lang="es-CL" sz="4320" kern="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5, </a:t>
            </a:r>
            <a:r>
              <a:rPr lang="es-CL" sz="4400" kern="100" dirty="0" err="1">
                <a:latin typeface="Verdana" panose="020B0604030504040204" pitchFamily="34" charset="0"/>
                <a:ea typeface="Verdana" panose="020B0604030504040204" pitchFamily="34" charset="0"/>
              </a:rPr>
              <a:t>Felix</a:t>
            </a:r>
            <a:r>
              <a:rPr lang="es-CL" sz="4400" kern="100">
                <a:latin typeface="Verdana" panose="020B0604030504040204" pitchFamily="34" charset="0"/>
                <a:ea typeface="Verdana" panose="020B0604030504040204" pitchFamily="34" charset="0"/>
              </a:rPr>
              <a:t> Casiano-Cabrera</a:t>
            </a:r>
            <a:r>
              <a:rPr lang="es-CL" sz="4400" kern="100" dirty="0">
                <a:latin typeface="Verdana" panose="020B0604030504040204" pitchFamily="34" charset="0"/>
                <a:ea typeface="Verdana" panose="020B0604030504040204" pitchFamily="34" charset="0"/>
              </a:rPr>
              <a:t>, MD</a:t>
            </a:r>
            <a:r>
              <a:rPr lang="es-CL" sz="4400" kern="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CL" sz="4320" kern="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4320" kern="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" algn="ctr">
              <a:lnSpc>
                <a:spcPts val="8100"/>
              </a:lnSpc>
            </a:pPr>
            <a:r>
              <a:rPr lang="en-US" sz="4320" kern="100" dirty="0">
                <a:latin typeface="Verdana" panose="020B0604030504040204" pitchFamily="34" charset="0"/>
                <a:ea typeface="Verdana" panose="020B0604030504040204" pitchFamily="34" charset="0"/>
              </a:rPr>
              <a:t>1Family Medicine Residency Program, PGY-1; 2 Department of Family Medicine; 3DEpartment of General Medicine; 4 Department of Neurology; 5 Department of Internal Medicine/Infectious diseases.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74105" y="26939498"/>
            <a:ext cx="5814545" cy="185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66"/>
              </a:lnSpc>
              <a:spcBef>
                <a:spcPct val="0"/>
              </a:spcBef>
            </a:pPr>
            <a:r>
              <a:rPr lang="en-US" sz="11046" dirty="0">
                <a:solidFill>
                  <a:srgbClr val="FDFEFE"/>
                </a:solidFill>
                <a:latin typeface="Open Sans Light"/>
              </a:rPr>
              <a:t>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76113" y="28007551"/>
            <a:ext cx="25019623" cy="581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3780" kern="100" dirty="0">
                <a:latin typeface="Verdana" panose="020B0604030504040204" pitchFamily="34" charset="0"/>
                <a:ea typeface="Verdana" panose="020B0604030504040204" pitchFamily="34" charset="0"/>
              </a:rPr>
              <a:t>Manatí Medical Center, Manatí, PR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2545" y="27069"/>
            <a:ext cx="49377599" cy="4206794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4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92134"/>
            <a:ext cx="374904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Non-Alcoholic Wernicke Encephalopathy in association with COVID-19 infection: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rare, challenging, and time sensitive diagnosis.   </a:t>
            </a:r>
            <a:endParaRPr lang="en-US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562598" y="2075753"/>
            <a:ext cx="3787140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pPr marL="6350" marR="0">
              <a:lnSpc>
                <a:spcPts val="4800"/>
              </a:lnSpc>
              <a:spcBef>
                <a:spcPts val="0"/>
              </a:spcBef>
            </a:pPr>
            <a:r>
              <a:rPr lang="es-CL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Sheila Acosta, PGY-1</a:t>
            </a:r>
            <a:r>
              <a:rPr lang="es-CL" sz="4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CL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 Charlie Griffin, MD</a:t>
            </a:r>
            <a:r>
              <a:rPr lang="es-CL" sz="4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CL" sz="4000" kern="100" dirty="0">
                <a:latin typeface="Verdana" panose="020B0604030504040204" pitchFamily="34" charset="0"/>
                <a:ea typeface="Verdana" panose="020B0604030504040204" pitchFamily="34" charset="0"/>
              </a:rPr>
              <a:t>; María De Jesús, MD</a:t>
            </a:r>
            <a:r>
              <a:rPr lang="es-CL" sz="4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s-CL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 Giancarlo </a:t>
            </a:r>
            <a:r>
              <a:rPr lang="es-CL" sz="4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Gierbolini</a:t>
            </a:r>
            <a:r>
              <a:rPr lang="es-CL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MD</a:t>
            </a:r>
            <a:r>
              <a:rPr lang="es-CL" sz="4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s-CL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 Marielys Otero Maldonado, MD</a:t>
            </a:r>
            <a:r>
              <a:rPr lang="es-CL" sz="4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CL" sz="4000" kern="10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es-CL" sz="4000" kern="100" dirty="0" err="1">
                <a:latin typeface="Verdana" panose="020B0604030504040204" pitchFamily="34" charset="0"/>
                <a:ea typeface="Verdana" panose="020B0604030504040204" pitchFamily="34" charset="0"/>
              </a:rPr>
              <a:t>Felix</a:t>
            </a:r>
            <a:r>
              <a:rPr lang="es-CL" sz="4000" kern="100" dirty="0">
                <a:latin typeface="Verdana" panose="020B0604030504040204" pitchFamily="34" charset="0"/>
                <a:ea typeface="Verdana" panose="020B0604030504040204" pitchFamily="34" charset="0"/>
              </a:rPr>
              <a:t> Casiano-Cabrera, MD</a:t>
            </a:r>
            <a:r>
              <a:rPr lang="es-CL" sz="4000" kern="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CL" sz="4000" kern="1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4000" kern="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" marR="0">
              <a:lnSpc>
                <a:spcPts val="4800"/>
              </a:lnSpc>
              <a:spcBef>
                <a:spcPts val="0"/>
              </a:spcBef>
            </a:pPr>
            <a:r>
              <a:rPr lang="en-US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1Family Medicine Residency Program, PGY-1; 2 Department of Family Medicine; 3Department of General Medicine; 4 Department of Neurology; 5 </a:t>
            </a:r>
            <a:r>
              <a:rPr lang="en-US" sz="2400" kern="100" dirty="0">
                <a:latin typeface="Verdana" panose="020B0604030504040204" pitchFamily="34" charset="0"/>
                <a:ea typeface="Verdana" panose="020B0604030504040204" pitchFamily="34" charset="0"/>
              </a:rPr>
              <a:t>Department of Internal Medicine/Infectious diseases</a:t>
            </a:r>
            <a:r>
              <a:rPr lang="en-US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33400" y="4313523"/>
            <a:ext cx="10030494" cy="1087032"/>
            <a:chOff x="1213243" y="4829546"/>
            <a:chExt cx="10762900" cy="1312491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213243" y="4829546"/>
              <a:ext cx="8518134" cy="121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6525" tIns="63260" rIns="126525" bIns="6326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5400" b="1">
                  <a:solidFill>
                    <a:srgbClr val="000099"/>
                  </a:solidFill>
                  <a:latin typeface="Aharoni" pitchFamily="2" charset="-79"/>
                  <a:cs typeface="Aharoni" pitchFamily="2" charset="-79"/>
                </a:defRPr>
              </a:lvl1pPr>
              <a:lvl2pPr marL="742950" indent="-285750">
                <a:defRPr>
                  <a:latin typeface="Garamond" pitchFamily="18" charset="0"/>
                </a:defRPr>
              </a:lvl2pPr>
              <a:lvl3pPr marL="1143000" indent="-228600">
                <a:defRPr>
                  <a:latin typeface="Garamond" pitchFamily="18" charset="0"/>
                </a:defRPr>
              </a:lvl3pPr>
              <a:lvl4pPr marL="1600200" indent="-228600">
                <a:defRPr>
                  <a:latin typeface="Garamond" pitchFamily="18" charset="0"/>
                </a:defRPr>
              </a:lvl4pPr>
              <a:lvl5pPr marL="2057400" indent="-228600">
                <a:defRPr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9pPr>
            </a:lstStyle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Introduction</a:t>
              </a:r>
              <a:r>
                <a:rPr lang="en-US" dirty="0"/>
                <a:t> </a:t>
              </a: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340240" y="6142037"/>
              <a:ext cx="10635903" cy="0"/>
            </a:xfrm>
            <a:prstGeom prst="line">
              <a:avLst/>
            </a:prstGeom>
            <a:noFill/>
            <a:ln w="57150">
              <a:solidFill>
                <a:srgbClr val="F39D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84" dirty="0"/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655" y="499026"/>
            <a:ext cx="5486400" cy="2743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8485966" y="17579729"/>
            <a:ext cx="10539649" cy="1198415"/>
            <a:chOff x="25661418" y="26510371"/>
            <a:chExt cx="10634472" cy="1133980"/>
          </a:xfrm>
        </p:grpSpPr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25786107" y="26510371"/>
              <a:ext cx="10487491" cy="111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6525" tIns="63260" rIns="126525" bIns="6326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5400" b="1">
                  <a:solidFill>
                    <a:srgbClr val="000099"/>
                  </a:solidFill>
                  <a:latin typeface="Aharoni" pitchFamily="2" charset="-79"/>
                  <a:cs typeface="Aharoni" pitchFamily="2" charset="-79"/>
                </a:defRPr>
              </a:lvl1pPr>
              <a:lvl2pPr marL="742950" indent="-285750">
                <a:defRPr>
                  <a:latin typeface="Garamond" pitchFamily="18" charset="0"/>
                </a:defRPr>
              </a:lvl2pPr>
              <a:lvl3pPr marL="1143000" indent="-228600">
                <a:defRPr>
                  <a:latin typeface="Garamond" pitchFamily="18" charset="0"/>
                </a:defRPr>
              </a:lvl3pPr>
              <a:lvl4pPr marL="1600200" indent="-228600">
                <a:defRPr>
                  <a:latin typeface="Garamond" pitchFamily="18" charset="0"/>
                </a:defRPr>
              </a:lvl4pPr>
              <a:lvl5pPr marL="2057400" indent="-228600">
                <a:defRPr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9pPr>
            </a:lstStyle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Learning Points </a:t>
              </a:r>
            </a:p>
          </p:txBody>
        </p:sp>
        <p:sp>
          <p:nvSpPr>
            <p:cNvPr id="173" name="Line 44"/>
            <p:cNvSpPr>
              <a:spLocks noChangeShapeType="1"/>
            </p:cNvSpPr>
            <p:nvPr/>
          </p:nvSpPr>
          <p:spPr bwMode="auto">
            <a:xfrm>
              <a:off x="25661418" y="27644351"/>
              <a:ext cx="10634472" cy="0"/>
            </a:xfrm>
            <a:prstGeom prst="line">
              <a:avLst/>
            </a:prstGeom>
            <a:noFill/>
            <a:ln w="57150">
              <a:solidFill>
                <a:srgbClr val="F39D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just"/>
              <a:endParaRPr lang="en-US" sz="12184" dirty="0"/>
            </a:p>
          </p:txBody>
        </p:sp>
      </p:grpSp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684744"/>
            <a:ext cx="5486400" cy="27432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34785300" y="3115491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Contact email: maricv7@gmail.com</a:t>
            </a:r>
            <a:endParaRPr lang="es-ES" sz="2000" b="1" dirty="0">
              <a:solidFill>
                <a:schemeClr val="bg1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38575735" y="27793548"/>
            <a:ext cx="10569320" cy="1097117"/>
            <a:chOff x="26212132" y="26309211"/>
            <a:chExt cx="15692799" cy="880425"/>
          </a:xfrm>
        </p:grpSpPr>
        <p:sp>
          <p:nvSpPr>
            <p:cNvPr id="118" name="Line 44"/>
            <p:cNvSpPr>
              <a:spLocks noChangeShapeType="1"/>
            </p:cNvSpPr>
            <p:nvPr/>
          </p:nvSpPr>
          <p:spPr bwMode="auto">
            <a:xfrm flipV="1">
              <a:off x="26257868" y="27186184"/>
              <a:ext cx="9654766" cy="3452"/>
            </a:xfrm>
            <a:prstGeom prst="line">
              <a:avLst/>
            </a:prstGeom>
            <a:noFill/>
            <a:ln w="57150">
              <a:solidFill>
                <a:srgbClr val="F39D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just"/>
              <a:endParaRPr lang="en-US" sz="4400" dirty="0"/>
            </a:p>
          </p:txBody>
        </p:sp>
        <p:sp>
          <p:nvSpPr>
            <p:cNvPr id="119" name="Text Box 11"/>
            <p:cNvSpPr txBox="1">
              <a:spLocks noChangeArrowheads="1"/>
            </p:cNvSpPr>
            <p:nvPr/>
          </p:nvSpPr>
          <p:spPr bwMode="auto">
            <a:xfrm>
              <a:off x="26212132" y="26309211"/>
              <a:ext cx="15692799" cy="76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6525" tIns="63260" rIns="126525" bIns="632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just">
                <a:lnSpc>
                  <a:spcPct val="110000"/>
                </a:lnSpc>
              </a:pPr>
              <a:r>
                <a:rPr lang="en-US" sz="54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haroni" pitchFamily="2" charset="-79"/>
                </a:rPr>
                <a:t>References</a:t>
              </a:r>
            </a:p>
          </p:txBody>
        </p:sp>
      </p:grpSp>
      <p:sp>
        <p:nvSpPr>
          <p:cNvPr id="171" name="Line 44"/>
          <p:cNvSpPr>
            <a:spLocks noChangeShapeType="1"/>
          </p:cNvSpPr>
          <p:nvPr/>
        </p:nvSpPr>
        <p:spPr bwMode="auto">
          <a:xfrm flipV="1">
            <a:off x="756900" y="16231892"/>
            <a:ext cx="10007546" cy="45023"/>
          </a:xfrm>
          <a:prstGeom prst="line">
            <a:avLst/>
          </a:prstGeom>
          <a:noFill/>
          <a:ln w="57150">
            <a:solidFill>
              <a:srgbClr val="F39D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2184" dirty="0"/>
          </a:p>
        </p:txBody>
      </p:sp>
      <p:sp>
        <p:nvSpPr>
          <p:cNvPr id="8" name="TextBox 7"/>
          <p:cNvSpPr txBox="1"/>
          <p:nvPr/>
        </p:nvSpPr>
        <p:spPr>
          <a:xfrm>
            <a:off x="41865097" y="34984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Contact email: acostasheila1@gmail.com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35600" y="32192706"/>
            <a:ext cx="13072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This study was approved by the PHSU IRB Protocol number 2401179848.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294897" y="4388397"/>
            <a:ext cx="10624938" cy="1021802"/>
            <a:chOff x="25228219" y="14380614"/>
            <a:chExt cx="10635903" cy="1196632"/>
          </a:xfrm>
        </p:grpSpPr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25228219" y="14380614"/>
              <a:ext cx="7147770" cy="111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6525" tIns="63260" rIns="126525" bIns="632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54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haroni" pitchFamily="2" charset="-79"/>
                </a:rPr>
                <a:t>Discussion</a:t>
              </a:r>
            </a:p>
          </p:txBody>
        </p:sp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25228219" y="15577246"/>
              <a:ext cx="10635903" cy="0"/>
            </a:xfrm>
            <a:prstGeom prst="line">
              <a:avLst/>
            </a:prstGeom>
            <a:noFill/>
            <a:ln w="57150">
              <a:solidFill>
                <a:srgbClr val="F39D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84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864932" y="3749937"/>
            <a:ext cx="6189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Manatí Medical Center, Manatí, PR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D8E90-1A67-5430-E403-76866B7B6E86}"/>
              </a:ext>
            </a:extLst>
          </p:cNvPr>
          <p:cNvSpPr txBox="1"/>
          <p:nvPr/>
        </p:nvSpPr>
        <p:spPr>
          <a:xfrm>
            <a:off x="544896" y="5607498"/>
            <a:ext cx="10322241" cy="901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 algn="just">
              <a:lnSpc>
                <a:spcPts val="5000"/>
              </a:lnSpc>
              <a:spcAft>
                <a:spcPts val="855"/>
              </a:spcAft>
            </a:pPr>
            <a:r>
              <a:rPr lang="en-US" sz="40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Wernicke Encephalopathy’s (WE) prevalence is 1%-3% based on autopsies of the general population; non-alcohol-related causes </a:t>
            </a: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are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estimated to account for even less. A considerable degree of suspicion and awareness concerning various typical and atypical presentations is paramount for accurate, and timely diagnosis, leading to proper treatment. This case describes an uncommon non-alcoholic presentation of WE, which has rarely been associated with COVID-19 infection.</a:t>
            </a:r>
            <a:endParaRPr lang="en-PR" sz="4000" kern="1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E6FC7-D490-463D-3C0F-471A8BF59CFA}"/>
              </a:ext>
            </a:extLst>
          </p:cNvPr>
          <p:cNvSpPr txBox="1"/>
          <p:nvPr/>
        </p:nvSpPr>
        <p:spPr>
          <a:xfrm>
            <a:off x="575352" y="16851799"/>
            <a:ext cx="10291786" cy="1591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66-year-old female patient, with non-contributory social history and past medical history of arterial high blood pressure, diverticulosis, peripheral vascular disease, and diabetes mellitus type II; presented to the emergency department complaining of five non-bloody soft evacuations, generalized weakness and malaise of 2 days of evolution.</a:t>
            </a:r>
          </a:p>
          <a:p>
            <a:pPr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patient denied similar previous episodes, and or any other signs nor symptoms.</a:t>
            </a:r>
          </a:p>
          <a:p>
            <a:pPr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Upon physical  evaluation dry mucous membranes and right upper quadrant tenderness were present,  neurological deficits were absent, 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with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Glasgow score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15/15. 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COVID 19 Vaccine X 3 Pfizer. 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Regular Diabetic Diet.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PR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C0A1D-1F0D-899F-12FF-EA6B112F3A44}"/>
              </a:ext>
            </a:extLst>
          </p:cNvPr>
          <p:cNvSpPr txBox="1"/>
          <p:nvPr/>
        </p:nvSpPr>
        <p:spPr>
          <a:xfrm>
            <a:off x="38456406" y="5837344"/>
            <a:ext cx="10539648" cy="112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uniqueness of this case is found in its infrequency, as it establishes a connection between, WE and COVID-19, specifically in a patient who does not consume alcohol. 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Due to the underdiagnosis of WE, the utilization of imaging studies, laboratory testing, and thiamine supplementation should be considered in the presence of reasonable suspicion when risk factors are present.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Thiamine replacement is a non-dangerous, low cost, and effective treatment that can partially or completely reverse signs, symptoms, and consequences of this fatal disease. </a:t>
            </a:r>
            <a:endParaRPr lang="en-PR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0144D-179A-BFFE-AD63-08A7A99B42C8}"/>
              </a:ext>
            </a:extLst>
          </p:cNvPr>
          <p:cNvSpPr txBox="1"/>
          <p:nvPr/>
        </p:nvSpPr>
        <p:spPr>
          <a:xfrm>
            <a:off x="38404800" y="19058767"/>
            <a:ext cx="10515035" cy="9530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the context of evolving clinical scenarios such as COVID-19 infection heightened awareness is needed among healthcare providers regarding atypical presentations of WE.</a:t>
            </a:r>
          </a:p>
          <a:p>
            <a:pPr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many cases, it is our responsibility as primary care physicians to identify, diagnose, and initiate treatment for such conditions in order to facilitate the formation of a </a:t>
            </a:r>
            <a:r>
              <a:rPr lang="en-US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intertidisciplinary</a:t>
            </a: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care team and provide the best possible outcome for the patient. 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PR" sz="5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Aharoni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60E630-5D38-CBF6-01EA-074D20A1B813}"/>
              </a:ext>
            </a:extLst>
          </p:cNvPr>
          <p:cNvSpPr txBox="1"/>
          <p:nvPr/>
        </p:nvSpPr>
        <p:spPr>
          <a:xfrm>
            <a:off x="38404800" y="29133140"/>
            <a:ext cx="10122705" cy="2938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Branco de Oliveira, Marcus Vinicius et al. “Wernicke Encephalopathy in COVID-19 Patients: Report of Three Cases.” Frontiers in neurology vol. 12 629273. 26 Feb. 2021, doi:10.3389/fneur.2021.629273</a:t>
            </a:r>
            <a:endParaRPr lang="en-PR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Branco de Oliveira, Marcus Vinicius et al. “Encephalopathy responsive to thiamine in severe COVID-19 patients.” Brain, behavior, &amp; immunity - health vol. 14 (2021): 100252. doi:10.1016/j.bbih.2021.100252</a:t>
            </a:r>
            <a:endParaRPr lang="en-PR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Helms, Julie et al. “Neurologic Features in Severe SARS-CoV-2 Infection.” The New England journal of medicine vol. 382,23 (2020): 2268-2270. doi:10.1056/NEJMc2008597</a:t>
            </a:r>
            <a:endParaRPr lang="en-PR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E49FF1-14E1-2A4F-1F9A-998FC1329128}"/>
              </a:ext>
            </a:extLst>
          </p:cNvPr>
          <p:cNvSpPr txBox="1"/>
          <p:nvPr/>
        </p:nvSpPr>
        <p:spPr>
          <a:xfrm>
            <a:off x="17373600" y="5657850"/>
            <a:ext cx="184731" cy="108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6DF6E0-F912-EA8E-4379-0910F6190F45}"/>
              </a:ext>
            </a:extLst>
          </p:cNvPr>
          <p:cNvGrpSpPr/>
          <p:nvPr/>
        </p:nvGrpSpPr>
        <p:grpSpPr>
          <a:xfrm>
            <a:off x="11989620" y="23138330"/>
            <a:ext cx="25500780" cy="1294075"/>
            <a:chOff x="25581500" y="14259109"/>
            <a:chExt cx="10635903" cy="1316168"/>
          </a:xfrm>
        </p:grpSpPr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F7047C4B-23AB-915F-604A-0A2A248C1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70553" y="14259109"/>
              <a:ext cx="7147770" cy="111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6525" tIns="63260" rIns="126525" bIns="632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54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haroni" pitchFamily="2" charset="-79"/>
                </a:rPr>
                <a:t>Hospital Course</a:t>
              </a:r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6D0BEC59-65A7-164E-1307-119BC367B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81500" y="15575277"/>
              <a:ext cx="10635903" cy="0"/>
            </a:xfrm>
            <a:prstGeom prst="line">
              <a:avLst/>
            </a:prstGeom>
            <a:noFill/>
            <a:ln w="57150">
              <a:solidFill>
                <a:srgbClr val="F39D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84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5C7984-4475-DE30-4B6D-61899A21F6F3}"/>
              </a:ext>
            </a:extLst>
          </p:cNvPr>
          <p:cNvSpPr txBox="1"/>
          <p:nvPr/>
        </p:nvSpPr>
        <p:spPr>
          <a:xfrm>
            <a:off x="11909897" y="24960134"/>
            <a:ext cx="11594261" cy="786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Fever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spikes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appeared</a:t>
            </a:r>
            <a:endParaRPr lang="es-ES_tradnl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Patient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developed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Day #6,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hypoactivity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lethargy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disorientation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episodes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compromised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vision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moderate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shortness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breath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and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upper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extremities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tremors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COVID-19 antigen test yielded positive.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Thiamine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levels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low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at 24.8 </a:t>
            </a: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nmol/L </a:t>
            </a:r>
            <a:endParaRPr lang="es-ES_tradnl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Chest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Xray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Suggestive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findings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pneumonia</a:t>
            </a:r>
            <a:endParaRPr lang="en-US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D6CCB3E5-77C1-0261-698C-C2003C1B1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5375" y="4309822"/>
            <a:ext cx="7147770" cy="9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6525" tIns="63260" rIns="126525" bIns="6326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5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Workup</a:t>
            </a:r>
          </a:p>
        </p:txBody>
      </p:sp>
      <p:sp>
        <p:nvSpPr>
          <p:cNvPr id="40" name="Line 8">
            <a:extLst>
              <a:ext uri="{FF2B5EF4-FFF2-40B4-BE49-F238E27FC236}">
                <a16:creationId xmlns:a16="http://schemas.microsoft.com/office/drawing/2014/main" id="{5E21D514-BD0F-4C27-7ECC-AD638A3BEE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23894" y="5372374"/>
            <a:ext cx="25666506" cy="0"/>
          </a:xfrm>
          <a:prstGeom prst="line">
            <a:avLst/>
          </a:prstGeom>
          <a:noFill/>
          <a:ln w="57150">
            <a:solidFill>
              <a:srgbClr val="F39D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2184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C9036B-0744-88BA-3576-115CF1956E04}"/>
              </a:ext>
            </a:extLst>
          </p:cNvPr>
          <p:cNvSpPr txBox="1"/>
          <p:nvPr/>
        </p:nvSpPr>
        <p:spPr>
          <a:xfrm>
            <a:off x="11488999" y="5726726"/>
            <a:ext cx="12263026" cy="376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Initial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laboratory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Results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</a:p>
          <a:p>
            <a:pPr marL="571500" indent="-571500" algn="just">
              <a:lnSpc>
                <a:spcPts val="5000"/>
              </a:lnSpc>
              <a:buFont typeface="Courier New" panose="02070309020205020404" pitchFamily="49" charset="0"/>
              <a:buChar char="o"/>
            </a:pP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Negative COVID 19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antigen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test</a:t>
            </a:r>
          </a:p>
          <a:p>
            <a:pPr marL="571500" indent="-571500" algn="just">
              <a:lnSpc>
                <a:spcPts val="5000"/>
              </a:lnSpc>
              <a:buFont typeface="Courier New" panose="02070309020205020404" pitchFamily="49" charset="0"/>
              <a:buChar char="o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Hypokalemia</a:t>
            </a:r>
            <a:endParaRPr lang="es-ES_tradnl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5000"/>
              </a:lnSpc>
              <a:buFont typeface="Courier New" panose="02070309020205020404" pitchFamily="49" charset="0"/>
              <a:buChar char="o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Hypomagnesemia</a:t>
            </a:r>
            <a:endParaRPr lang="es-ES_tradnl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5000"/>
              </a:lnSpc>
              <a:buFont typeface="Courier New" panose="02070309020205020404" pitchFamily="49" charset="0"/>
              <a:buChar char="o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Elevated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inflammatory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markers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ts val="3360"/>
              </a:lnSpc>
            </a:pPr>
            <a:endParaRPr lang="es-ES_trad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42" descr="A close up of a mri scan&#10;&#10;Description automatically generated">
            <a:extLst>
              <a:ext uri="{FF2B5EF4-FFF2-40B4-BE49-F238E27FC236}">
                <a16:creationId xmlns:a16="http://schemas.microsoft.com/office/drawing/2014/main" id="{EF906266-8F43-6407-E924-EC4EAC773D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t="1751" r="10879" b="6481"/>
          <a:stretch/>
        </p:blipFill>
        <p:spPr>
          <a:xfrm>
            <a:off x="12065289" y="9614882"/>
            <a:ext cx="8147368" cy="10123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5" name="Picture 44" descr="A close up of a brain scan&#10;&#10;Description automatically generated">
            <a:extLst>
              <a:ext uri="{FF2B5EF4-FFF2-40B4-BE49-F238E27FC236}">
                <a16:creationId xmlns:a16="http://schemas.microsoft.com/office/drawing/2014/main" id="{5370585B-A385-5529-0CCC-D8DBE0317A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t="8522" r="22468" b="4827"/>
          <a:stretch/>
        </p:blipFill>
        <p:spPr>
          <a:xfrm>
            <a:off x="20784790" y="9745830"/>
            <a:ext cx="7910439" cy="9966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" name="Picture 46" descr="A close-up of a mri scan&#10;&#10;Description automatically generated">
            <a:extLst>
              <a:ext uri="{FF2B5EF4-FFF2-40B4-BE49-F238E27FC236}">
                <a16:creationId xmlns:a16="http://schemas.microsoft.com/office/drawing/2014/main" id="{F9BD1048-4C0C-1B49-907C-5310C67193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4006" r="6674" b="4639"/>
          <a:stretch/>
        </p:blipFill>
        <p:spPr>
          <a:xfrm>
            <a:off x="29442098" y="9756217"/>
            <a:ext cx="7910440" cy="9966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3DE727E-0325-B635-0393-503F130C5F19}"/>
              </a:ext>
            </a:extLst>
          </p:cNvPr>
          <p:cNvSpPr txBox="1"/>
          <p:nvPr/>
        </p:nvSpPr>
        <p:spPr>
          <a:xfrm>
            <a:off x="12157879" y="9771429"/>
            <a:ext cx="665567" cy="108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1D0744-41BD-C2B4-4617-63958878AF0D}"/>
              </a:ext>
            </a:extLst>
          </p:cNvPr>
          <p:cNvSpPr txBox="1"/>
          <p:nvPr/>
        </p:nvSpPr>
        <p:spPr>
          <a:xfrm>
            <a:off x="21138436" y="9750889"/>
            <a:ext cx="636713" cy="108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1EF20B09-D174-A570-52B5-D1CF58EC6660}"/>
              </a:ext>
            </a:extLst>
          </p:cNvPr>
          <p:cNvSpPr/>
          <p:nvPr/>
        </p:nvSpPr>
        <p:spPr>
          <a:xfrm>
            <a:off x="23470486" y="15066791"/>
            <a:ext cx="978408" cy="484632"/>
          </a:xfrm>
          <a:prstGeom prst="rightArrow">
            <a:avLst>
              <a:gd name="adj1" fmla="val 50000"/>
              <a:gd name="adj2" fmla="val 74610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791E55-8AD3-998D-E1DC-2867E839841B}"/>
              </a:ext>
            </a:extLst>
          </p:cNvPr>
          <p:cNvSpPr txBox="1"/>
          <p:nvPr/>
        </p:nvSpPr>
        <p:spPr>
          <a:xfrm>
            <a:off x="12065467" y="20462794"/>
            <a:ext cx="2551654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Fig. 1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Brain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MRI FLAIR axial images. (Show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high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-signal-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intensity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alterations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(or increased signal) in: A-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Mammilary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bodies. B- Medial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thalami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periventricular región of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third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ventricle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C- Periaqueductal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white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matter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Indicated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by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red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arrows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811B18F-1890-754E-EA5D-435425A32E8E}"/>
              </a:ext>
            </a:extLst>
          </p:cNvPr>
          <p:cNvSpPr txBox="1"/>
          <p:nvPr/>
        </p:nvSpPr>
        <p:spPr>
          <a:xfrm>
            <a:off x="29933607" y="9771429"/>
            <a:ext cx="627095" cy="108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Right Arrow 54">
            <a:extLst>
              <a:ext uri="{FF2B5EF4-FFF2-40B4-BE49-F238E27FC236}">
                <a16:creationId xmlns:a16="http://schemas.microsoft.com/office/drawing/2014/main" id="{C901F629-F9E2-4667-169E-62558CDD29D3}"/>
              </a:ext>
            </a:extLst>
          </p:cNvPr>
          <p:cNvSpPr/>
          <p:nvPr/>
        </p:nvSpPr>
        <p:spPr>
          <a:xfrm>
            <a:off x="14702458" y="14630029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Right Arrow 54">
            <a:extLst>
              <a:ext uri="{FF2B5EF4-FFF2-40B4-BE49-F238E27FC236}">
                <a16:creationId xmlns:a16="http://schemas.microsoft.com/office/drawing/2014/main" id="{D3946B61-0B73-FC9D-88FA-06E87D939CFB}"/>
              </a:ext>
            </a:extLst>
          </p:cNvPr>
          <p:cNvSpPr/>
          <p:nvPr/>
        </p:nvSpPr>
        <p:spPr>
          <a:xfrm>
            <a:off x="32135099" y="15885561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83F37A-AFB1-B742-4BA0-D7414268CB6E}"/>
              </a:ext>
            </a:extLst>
          </p:cNvPr>
          <p:cNvSpPr txBox="1"/>
          <p:nvPr/>
        </p:nvSpPr>
        <p:spPr>
          <a:xfrm>
            <a:off x="25076186" y="24925740"/>
            <a:ext cx="12233591" cy="7474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MRI results indicative of WE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Patient started on Thiamine 500mg IV q8hr for 5 days. 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Although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thiamine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replacement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was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promptly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initiated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a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collaborative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multidisciplinary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approach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was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taken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patient's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condition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worsened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Ultimately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deteriorating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towardsa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fatal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outcome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  </a:t>
            </a:r>
            <a:endParaRPr lang="en-PR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5C707EA-0837-A3B5-21BB-8638EC0EA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97" y="15263924"/>
            <a:ext cx="7379269" cy="9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6525" tIns="63260" rIns="126525" bIns="6326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5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Clinical Case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7CABA0-5415-5AF3-6B62-761D4D46DCE8}"/>
              </a:ext>
            </a:extLst>
          </p:cNvPr>
          <p:cNvSpPr txBox="1"/>
          <p:nvPr/>
        </p:nvSpPr>
        <p:spPr>
          <a:xfrm>
            <a:off x="25633968" y="5652524"/>
            <a:ext cx="11856432" cy="21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Initial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Images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Results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Abdominal/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Pelvic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CT, Head CT, and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Chest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Xray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:” Negative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acute proceses”.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3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9020670">
            <a:off x="26365879" y="-623356"/>
            <a:ext cx="3158128" cy="18991112"/>
            <a:chOff x="0" y="0"/>
            <a:chExt cx="308063" cy="1852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063" cy="1852509"/>
            </a:xfrm>
            <a:custGeom>
              <a:avLst/>
              <a:gdLst/>
              <a:ahLst/>
              <a:cxnLst/>
              <a:rect l="l" t="t" r="r" b="b"/>
              <a:pathLst>
                <a:path w="308063" h="1852509">
                  <a:moveTo>
                    <a:pt x="0" y="0"/>
                  </a:moveTo>
                  <a:lnTo>
                    <a:pt x="308063" y="0"/>
                  </a:lnTo>
                  <a:lnTo>
                    <a:pt x="308063" y="1852509"/>
                  </a:lnTo>
                  <a:lnTo>
                    <a:pt x="0" y="1852509"/>
                  </a:lnTo>
                  <a:close/>
                </a:path>
              </a:pathLst>
            </a:custGeom>
            <a:solidFill>
              <a:srgbClr val="98D2B2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08063" cy="1909659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5" name="Group 5"/>
          <p:cNvGrpSpPr/>
          <p:nvPr/>
        </p:nvGrpSpPr>
        <p:grpSpPr>
          <a:xfrm rot="1798525">
            <a:off x="23686451" y="11445839"/>
            <a:ext cx="13172055" cy="32246648"/>
            <a:chOff x="0" y="0"/>
            <a:chExt cx="1284883" cy="31455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4883" cy="3145535"/>
            </a:xfrm>
            <a:custGeom>
              <a:avLst/>
              <a:gdLst/>
              <a:ahLst/>
              <a:cxnLst/>
              <a:rect l="l" t="t" r="r" b="b"/>
              <a:pathLst>
                <a:path w="1284883" h="3145535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284883" cy="3202685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381249" y="2063995"/>
            <a:ext cx="24873191" cy="28782095"/>
            <a:chOff x="0" y="0"/>
            <a:chExt cx="22163634" cy="256467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63660" cy="25646762"/>
            </a:xfrm>
            <a:custGeom>
              <a:avLst/>
              <a:gdLst/>
              <a:ahLst/>
              <a:cxnLst/>
              <a:rect l="l" t="t" r="r" b="b"/>
              <a:pathLst>
                <a:path w="22163660" h="25646762">
                  <a:moveTo>
                    <a:pt x="7403592" y="0"/>
                  </a:moveTo>
                  <a:lnTo>
                    <a:pt x="0" y="12823317"/>
                  </a:lnTo>
                  <a:lnTo>
                    <a:pt x="7403592" y="25646762"/>
                  </a:lnTo>
                  <a:lnTo>
                    <a:pt x="22163660" y="25646762"/>
                  </a:lnTo>
                  <a:lnTo>
                    <a:pt x="22163660" y="0"/>
                  </a:lnTo>
                  <a:close/>
                </a:path>
              </a:pathLst>
            </a:custGeom>
            <a:blipFill>
              <a:blip r:embed="rId2"/>
              <a:stretch>
                <a:fillRect l="-52855" r="-47961" b="-73543"/>
              </a:stretch>
            </a:blipFill>
          </p:spPr>
          <p:txBody>
            <a:bodyPr/>
            <a:lstStyle/>
            <a:p>
              <a:endParaRPr lang="en-US" sz="17472"/>
            </a:p>
          </p:txBody>
        </p:sp>
      </p:grpSp>
      <p:grpSp>
        <p:nvGrpSpPr>
          <p:cNvPr id="10" name="Group 10"/>
          <p:cNvGrpSpPr/>
          <p:nvPr/>
        </p:nvGrpSpPr>
        <p:grpSpPr>
          <a:xfrm rot="-7195346">
            <a:off x="22219604" y="26969528"/>
            <a:ext cx="16580554" cy="3388495"/>
            <a:chOff x="0" y="0"/>
            <a:chExt cx="1706125" cy="3486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6126" cy="348673"/>
            </a:xfrm>
            <a:custGeom>
              <a:avLst/>
              <a:gdLst/>
              <a:ahLst/>
              <a:cxnLst/>
              <a:rect l="l" t="t" r="r" b="b"/>
              <a:pathLst>
                <a:path w="1706126" h="348673">
                  <a:moveTo>
                    <a:pt x="1502926" y="0"/>
                  </a:moveTo>
                  <a:lnTo>
                    <a:pt x="0" y="0"/>
                  </a:lnTo>
                  <a:lnTo>
                    <a:pt x="203200" y="348673"/>
                  </a:lnTo>
                  <a:lnTo>
                    <a:pt x="1706126" y="348673"/>
                  </a:lnTo>
                  <a:lnTo>
                    <a:pt x="1502926" y="0"/>
                  </a:lnTo>
                  <a:close/>
                </a:path>
              </a:pathLst>
            </a:custGeom>
            <a:solidFill>
              <a:srgbClr val="98D2B2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57150"/>
              <a:ext cx="1502925" cy="405823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13" name="Group 13"/>
          <p:cNvGrpSpPr/>
          <p:nvPr/>
        </p:nvGrpSpPr>
        <p:grpSpPr>
          <a:xfrm rot="-7195346">
            <a:off x="21706932" y="24530398"/>
            <a:ext cx="16213298" cy="837192"/>
            <a:chOff x="0" y="0"/>
            <a:chExt cx="6752503" cy="3486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52503" cy="348673"/>
            </a:xfrm>
            <a:custGeom>
              <a:avLst/>
              <a:gdLst/>
              <a:ahLst/>
              <a:cxnLst/>
              <a:rect l="l" t="t" r="r" b="b"/>
              <a:pathLst>
                <a:path w="6752503" h="348673">
                  <a:moveTo>
                    <a:pt x="6549303" y="0"/>
                  </a:moveTo>
                  <a:lnTo>
                    <a:pt x="0" y="0"/>
                  </a:lnTo>
                  <a:lnTo>
                    <a:pt x="203200" y="348673"/>
                  </a:lnTo>
                  <a:lnTo>
                    <a:pt x="6752503" y="348673"/>
                  </a:lnTo>
                  <a:lnTo>
                    <a:pt x="6549303" y="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57150"/>
              <a:ext cx="6549303" cy="405823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16" name="Group 16"/>
          <p:cNvGrpSpPr/>
          <p:nvPr/>
        </p:nvGrpSpPr>
        <p:grpSpPr>
          <a:xfrm rot="-7195346">
            <a:off x="15915579" y="28312817"/>
            <a:ext cx="40273913" cy="4462169"/>
            <a:chOff x="0" y="0"/>
            <a:chExt cx="3146997" cy="3486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46997" cy="348673"/>
            </a:xfrm>
            <a:custGeom>
              <a:avLst/>
              <a:gdLst/>
              <a:ahLst/>
              <a:cxnLst/>
              <a:rect l="l" t="t" r="r" b="b"/>
              <a:pathLst>
                <a:path w="3146997" h="348673">
                  <a:moveTo>
                    <a:pt x="2943797" y="0"/>
                  </a:moveTo>
                  <a:lnTo>
                    <a:pt x="0" y="0"/>
                  </a:lnTo>
                  <a:lnTo>
                    <a:pt x="203200" y="348673"/>
                  </a:lnTo>
                  <a:lnTo>
                    <a:pt x="3146997" y="348673"/>
                  </a:lnTo>
                  <a:lnTo>
                    <a:pt x="2943797" y="0"/>
                  </a:lnTo>
                  <a:close/>
                </a:path>
              </a:pathLst>
            </a:custGeom>
            <a:solidFill>
              <a:srgbClr val="1A4C8A">
                <a:alpha val="80000"/>
              </a:srgbClr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57150"/>
              <a:ext cx="2943797" cy="405823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6106243" y="685508"/>
            <a:ext cx="8332470" cy="7290913"/>
            <a:chOff x="0" y="0"/>
            <a:chExt cx="812800" cy="711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22" name="Freeform 22"/>
          <p:cNvSpPr/>
          <p:nvPr/>
        </p:nvSpPr>
        <p:spPr>
          <a:xfrm rot="7202450">
            <a:off x="21680470" y="4391728"/>
            <a:ext cx="19742262" cy="937759"/>
          </a:xfrm>
          <a:custGeom>
            <a:avLst/>
            <a:gdLst/>
            <a:ahLst/>
            <a:cxnLst/>
            <a:rect l="l" t="t" r="r" b="b"/>
            <a:pathLst>
              <a:path w="7311949" h="347318">
                <a:moveTo>
                  <a:pt x="0" y="0"/>
                </a:moveTo>
                <a:lnTo>
                  <a:pt x="7311949" y="0"/>
                </a:lnTo>
                <a:lnTo>
                  <a:pt x="7311949" y="347318"/>
                </a:lnTo>
                <a:lnTo>
                  <a:pt x="0" y="34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23" name="Freeform 23"/>
          <p:cNvSpPr/>
          <p:nvPr/>
        </p:nvSpPr>
        <p:spPr>
          <a:xfrm rot="3601524">
            <a:off x="21981236" y="28143461"/>
            <a:ext cx="19742262" cy="937759"/>
          </a:xfrm>
          <a:custGeom>
            <a:avLst/>
            <a:gdLst/>
            <a:ahLst/>
            <a:cxnLst/>
            <a:rect l="l" t="t" r="r" b="b"/>
            <a:pathLst>
              <a:path w="7311949" h="347318">
                <a:moveTo>
                  <a:pt x="0" y="0"/>
                </a:moveTo>
                <a:lnTo>
                  <a:pt x="7311949" y="0"/>
                </a:lnTo>
                <a:lnTo>
                  <a:pt x="7311949" y="347318"/>
                </a:lnTo>
                <a:lnTo>
                  <a:pt x="0" y="34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24" name="TextBox 24"/>
          <p:cNvSpPr txBox="1"/>
          <p:nvPr/>
        </p:nvSpPr>
        <p:spPr>
          <a:xfrm>
            <a:off x="2162676" y="5426392"/>
            <a:ext cx="21911310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65"/>
              </a:lnSpc>
            </a:pPr>
            <a:r>
              <a:rPr lang="en-US" sz="11899" spc="2735">
                <a:solidFill>
                  <a:srgbClr val="1A4C8A"/>
                </a:solidFill>
                <a:latin typeface="Open Sauce Semi-Bold"/>
              </a:rPr>
              <a:t>REFERENCES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FBA33C-B90E-6F90-ADA7-B49ABB52EF3E}"/>
              </a:ext>
            </a:extLst>
          </p:cNvPr>
          <p:cNvSpPr txBox="1"/>
          <p:nvPr/>
        </p:nvSpPr>
        <p:spPr>
          <a:xfrm>
            <a:off x="233522" y="9084463"/>
            <a:ext cx="24478928" cy="1790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6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Branco de Oliveira, Marcus Vinicius et al. “Wernicke Encephalopathy in COVID-19 Patients: Report of Three Cases.” Frontiers in neurology vol. 12 629273. 26 Feb. 2021, doi:10.3389/fneur.2021.629273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PR" sz="66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6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Branco de Oliveira, Marcus Vinicius et al. “Encephalopathy responsive to thiamine in severe COVID-19 patients.” Brain, behavior, &amp; immunity - health vol. 14 (2021): 100252. doi:10.1016/j.bbih.2021.100252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PR" sz="66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66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Helms, Julie et al. “Neurologic Features in Severe SARS-CoV-2 Infection.” The New England journal of medicine vol. 382,23 (2020): 2268-2270. doi:10.1056/NEJMc2008597</a:t>
            </a:r>
            <a:endParaRPr lang="en-PR" sz="66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E24F9-A9CE-358D-30DE-CD95331DE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1980563-CDDF-50C5-51E8-F5E07F089874}"/>
              </a:ext>
            </a:extLst>
          </p:cNvPr>
          <p:cNvGrpSpPr/>
          <p:nvPr/>
        </p:nvGrpSpPr>
        <p:grpSpPr>
          <a:xfrm rot="9020670">
            <a:off x="26365879" y="-623356"/>
            <a:ext cx="3158128" cy="18991112"/>
            <a:chOff x="0" y="0"/>
            <a:chExt cx="308063" cy="185250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02B574E-A241-1047-8D70-E11F7DD43F10}"/>
                </a:ext>
              </a:extLst>
            </p:cNvPr>
            <p:cNvSpPr/>
            <p:nvPr/>
          </p:nvSpPr>
          <p:spPr>
            <a:xfrm>
              <a:off x="0" y="0"/>
              <a:ext cx="308063" cy="1852509"/>
            </a:xfrm>
            <a:custGeom>
              <a:avLst/>
              <a:gdLst/>
              <a:ahLst/>
              <a:cxnLst/>
              <a:rect l="l" t="t" r="r" b="b"/>
              <a:pathLst>
                <a:path w="308063" h="1852509">
                  <a:moveTo>
                    <a:pt x="0" y="0"/>
                  </a:moveTo>
                  <a:lnTo>
                    <a:pt x="308063" y="0"/>
                  </a:lnTo>
                  <a:lnTo>
                    <a:pt x="308063" y="1852509"/>
                  </a:lnTo>
                  <a:lnTo>
                    <a:pt x="0" y="1852509"/>
                  </a:lnTo>
                  <a:close/>
                </a:path>
              </a:pathLst>
            </a:custGeom>
            <a:solidFill>
              <a:srgbClr val="98D2B2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4EE6E4C-3D1A-776C-69BE-F13BF8153473}"/>
                </a:ext>
              </a:extLst>
            </p:cNvPr>
            <p:cNvSpPr txBox="1"/>
            <p:nvPr/>
          </p:nvSpPr>
          <p:spPr>
            <a:xfrm>
              <a:off x="0" y="-57150"/>
              <a:ext cx="308063" cy="1909659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45095E9-9A62-1A0B-AC0F-2AE3E22C1055}"/>
              </a:ext>
            </a:extLst>
          </p:cNvPr>
          <p:cNvGrpSpPr/>
          <p:nvPr/>
        </p:nvGrpSpPr>
        <p:grpSpPr>
          <a:xfrm rot="1798525">
            <a:off x="23686451" y="11445839"/>
            <a:ext cx="13172055" cy="32246648"/>
            <a:chOff x="0" y="0"/>
            <a:chExt cx="1284883" cy="314553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ECA0310-3ACE-219B-FD26-972B760865C4}"/>
                </a:ext>
              </a:extLst>
            </p:cNvPr>
            <p:cNvSpPr/>
            <p:nvPr/>
          </p:nvSpPr>
          <p:spPr>
            <a:xfrm>
              <a:off x="0" y="0"/>
              <a:ext cx="1284883" cy="3145535"/>
            </a:xfrm>
            <a:custGeom>
              <a:avLst/>
              <a:gdLst/>
              <a:ahLst/>
              <a:cxnLst/>
              <a:rect l="l" t="t" r="r" b="b"/>
              <a:pathLst>
                <a:path w="1284883" h="3145535">
                  <a:moveTo>
                    <a:pt x="0" y="0"/>
                  </a:moveTo>
                  <a:lnTo>
                    <a:pt x="1284883" y="0"/>
                  </a:lnTo>
                  <a:lnTo>
                    <a:pt x="1284883" y="3145535"/>
                  </a:lnTo>
                  <a:lnTo>
                    <a:pt x="0" y="3145535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106FED7-FD2C-A101-FF1E-437C185AC2EE}"/>
                </a:ext>
              </a:extLst>
            </p:cNvPr>
            <p:cNvSpPr txBox="1"/>
            <p:nvPr/>
          </p:nvSpPr>
          <p:spPr>
            <a:xfrm>
              <a:off x="0" y="-57150"/>
              <a:ext cx="1284883" cy="3202685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BF279F2-63EC-2080-F51A-8C854C543A69}"/>
              </a:ext>
            </a:extLst>
          </p:cNvPr>
          <p:cNvGrpSpPr/>
          <p:nvPr/>
        </p:nvGrpSpPr>
        <p:grpSpPr>
          <a:xfrm>
            <a:off x="25381249" y="2063995"/>
            <a:ext cx="24873191" cy="28782095"/>
            <a:chOff x="0" y="0"/>
            <a:chExt cx="22163634" cy="2564672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9CA0282-E53B-5818-7044-87FE1A7767B9}"/>
                </a:ext>
              </a:extLst>
            </p:cNvPr>
            <p:cNvSpPr/>
            <p:nvPr/>
          </p:nvSpPr>
          <p:spPr>
            <a:xfrm>
              <a:off x="0" y="0"/>
              <a:ext cx="22163660" cy="25646762"/>
            </a:xfrm>
            <a:custGeom>
              <a:avLst/>
              <a:gdLst/>
              <a:ahLst/>
              <a:cxnLst/>
              <a:rect l="l" t="t" r="r" b="b"/>
              <a:pathLst>
                <a:path w="22163660" h="25646762">
                  <a:moveTo>
                    <a:pt x="7403592" y="0"/>
                  </a:moveTo>
                  <a:lnTo>
                    <a:pt x="0" y="12823317"/>
                  </a:lnTo>
                  <a:lnTo>
                    <a:pt x="7403592" y="25646762"/>
                  </a:lnTo>
                  <a:lnTo>
                    <a:pt x="22163660" y="25646762"/>
                  </a:lnTo>
                  <a:lnTo>
                    <a:pt x="22163660" y="0"/>
                  </a:lnTo>
                  <a:close/>
                </a:path>
              </a:pathLst>
            </a:custGeom>
            <a:blipFill>
              <a:blip r:embed="rId2"/>
              <a:stretch>
                <a:fillRect l="-52855" r="-47961" b="-73543"/>
              </a:stretch>
            </a:blipFill>
          </p:spPr>
          <p:txBody>
            <a:bodyPr/>
            <a:lstStyle/>
            <a:p>
              <a:endParaRPr lang="en-US" sz="17472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03DF28B-2413-FCCF-8B2C-B613B5895E01}"/>
              </a:ext>
            </a:extLst>
          </p:cNvPr>
          <p:cNvGrpSpPr/>
          <p:nvPr/>
        </p:nvGrpSpPr>
        <p:grpSpPr>
          <a:xfrm rot="-7195346">
            <a:off x="22219604" y="26969528"/>
            <a:ext cx="16580554" cy="3388495"/>
            <a:chOff x="0" y="0"/>
            <a:chExt cx="1706125" cy="34867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B6A7A5F-82C7-CD5D-FE6C-5726A44CD9FF}"/>
                </a:ext>
              </a:extLst>
            </p:cNvPr>
            <p:cNvSpPr/>
            <p:nvPr/>
          </p:nvSpPr>
          <p:spPr>
            <a:xfrm>
              <a:off x="0" y="0"/>
              <a:ext cx="1706126" cy="348673"/>
            </a:xfrm>
            <a:custGeom>
              <a:avLst/>
              <a:gdLst/>
              <a:ahLst/>
              <a:cxnLst/>
              <a:rect l="l" t="t" r="r" b="b"/>
              <a:pathLst>
                <a:path w="1706126" h="348673">
                  <a:moveTo>
                    <a:pt x="1502926" y="0"/>
                  </a:moveTo>
                  <a:lnTo>
                    <a:pt x="0" y="0"/>
                  </a:lnTo>
                  <a:lnTo>
                    <a:pt x="203200" y="348673"/>
                  </a:lnTo>
                  <a:lnTo>
                    <a:pt x="1706126" y="348673"/>
                  </a:lnTo>
                  <a:lnTo>
                    <a:pt x="1502926" y="0"/>
                  </a:lnTo>
                  <a:close/>
                </a:path>
              </a:pathLst>
            </a:custGeom>
            <a:solidFill>
              <a:srgbClr val="98D2B2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69B3566-EB58-A7A9-1F2F-8DF76EB4ECBE}"/>
                </a:ext>
              </a:extLst>
            </p:cNvPr>
            <p:cNvSpPr txBox="1"/>
            <p:nvPr/>
          </p:nvSpPr>
          <p:spPr>
            <a:xfrm>
              <a:off x="101600" y="-57150"/>
              <a:ext cx="1502925" cy="405823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403308F-5578-7722-D397-055742F8D3D7}"/>
              </a:ext>
            </a:extLst>
          </p:cNvPr>
          <p:cNvGrpSpPr/>
          <p:nvPr/>
        </p:nvGrpSpPr>
        <p:grpSpPr>
          <a:xfrm rot="-7195346">
            <a:off x="21706932" y="24530398"/>
            <a:ext cx="16213298" cy="837192"/>
            <a:chOff x="0" y="0"/>
            <a:chExt cx="6752503" cy="34867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926AFAF-166A-BE1F-B3FA-40FD0925613C}"/>
                </a:ext>
              </a:extLst>
            </p:cNvPr>
            <p:cNvSpPr/>
            <p:nvPr/>
          </p:nvSpPr>
          <p:spPr>
            <a:xfrm>
              <a:off x="0" y="0"/>
              <a:ext cx="6752503" cy="348673"/>
            </a:xfrm>
            <a:custGeom>
              <a:avLst/>
              <a:gdLst/>
              <a:ahLst/>
              <a:cxnLst/>
              <a:rect l="l" t="t" r="r" b="b"/>
              <a:pathLst>
                <a:path w="6752503" h="348673">
                  <a:moveTo>
                    <a:pt x="6549303" y="0"/>
                  </a:moveTo>
                  <a:lnTo>
                    <a:pt x="0" y="0"/>
                  </a:lnTo>
                  <a:lnTo>
                    <a:pt x="203200" y="348673"/>
                  </a:lnTo>
                  <a:lnTo>
                    <a:pt x="6752503" y="348673"/>
                  </a:lnTo>
                  <a:lnTo>
                    <a:pt x="6549303" y="0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B0AA1FC5-6E06-6824-DFE7-173A79A6720D}"/>
                </a:ext>
              </a:extLst>
            </p:cNvPr>
            <p:cNvSpPr txBox="1"/>
            <p:nvPr/>
          </p:nvSpPr>
          <p:spPr>
            <a:xfrm>
              <a:off x="101600" y="-57150"/>
              <a:ext cx="6549303" cy="405823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A3C333B7-6D57-3DA6-D08E-4FE5D2CD3002}"/>
              </a:ext>
            </a:extLst>
          </p:cNvPr>
          <p:cNvGrpSpPr/>
          <p:nvPr/>
        </p:nvGrpSpPr>
        <p:grpSpPr>
          <a:xfrm rot="-7195346">
            <a:off x="15915579" y="28312817"/>
            <a:ext cx="40273913" cy="4462169"/>
            <a:chOff x="0" y="0"/>
            <a:chExt cx="3146997" cy="348673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1DD57A9-BABB-7A5E-B55E-9F6DB489717D}"/>
                </a:ext>
              </a:extLst>
            </p:cNvPr>
            <p:cNvSpPr/>
            <p:nvPr/>
          </p:nvSpPr>
          <p:spPr>
            <a:xfrm>
              <a:off x="0" y="0"/>
              <a:ext cx="3146997" cy="348673"/>
            </a:xfrm>
            <a:custGeom>
              <a:avLst/>
              <a:gdLst/>
              <a:ahLst/>
              <a:cxnLst/>
              <a:rect l="l" t="t" r="r" b="b"/>
              <a:pathLst>
                <a:path w="3146997" h="348673">
                  <a:moveTo>
                    <a:pt x="2943797" y="0"/>
                  </a:moveTo>
                  <a:lnTo>
                    <a:pt x="0" y="0"/>
                  </a:lnTo>
                  <a:lnTo>
                    <a:pt x="203200" y="348673"/>
                  </a:lnTo>
                  <a:lnTo>
                    <a:pt x="3146997" y="348673"/>
                  </a:lnTo>
                  <a:lnTo>
                    <a:pt x="2943797" y="0"/>
                  </a:lnTo>
                  <a:close/>
                </a:path>
              </a:pathLst>
            </a:custGeom>
            <a:solidFill>
              <a:srgbClr val="1A4C8A">
                <a:alpha val="80000"/>
              </a:srgbClr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C8409F1B-83B5-CD1D-3D26-67028029DEAA}"/>
                </a:ext>
              </a:extLst>
            </p:cNvPr>
            <p:cNvSpPr txBox="1"/>
            <p:nvPr/>
          </p:nvSpPr>
          <p:spPr>
            <a:xfrm>
              <a:off x="101600" y="-57150"/>
              <a:ext cx="2943797" cy="405823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E52079B-47CC-8E6D-8D03-34589ADA6884}"/>
              </a:ext>
            </a:extLst>
          </p:cNvPr>
          <p:cNvGrpSpPr/>
          <p:nvPr/>
        </p:nvGrpSpPr>
        <p:grpSpPr>
          <a:xfrm>
            <a:off x="26106243" y="685508"/>
            <a:ext cx="8332470" cy="7290913"/>
            <a:chOff x="0" y="0"/>
            <a:chExt cx="812800" cy="7112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EFD0183-768B-2342-C593-A244D9BCCB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852FAAAF-635B-7729-7088-ACFBCDD546EA}"/>
                </a:ext>
              </a:extLst>
            </p:cNvPr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F0CA93A3-E3D5-F753-119D-5655225D4D84}"/>
              </a:ext>
            </a:extLst>
          </p:cNvPr>
          <p:cNvSpPr/>
          <p:nvPr/>
        </p:nvSpPr>
        <p:spPr>
          <a:xfrm rot="7202450">
            <a:off x="21680470" y="4391728"/>
            <a:ext cx="19742262" cy="937759"/>
          </a:xfrm>
          <a:custGeom>
            <a:avLst/>
            <a:gdLst/>
            <a:ahLst/>
            <a:cxnLst/>
            <a:rect l="l" t="t" r="r" b="b"/>
            <a:pathLst>
              <a:path w="7311949" h="347318">
                <a:moveTo>
                  <a:pt x="0" y="0"/>
                </a:moveTo>
                <a:lnTo>
                  <a:pt x="7311949" y="0"/>
                </a:lnTo>
                <a:lnTo>
                  <a:pt x="7311949" y="347318"/>
                </a:lnTo>
                <a:lnTo>
                  <a:pt x="0" y="34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99D8F9C-FAB1-856C-1060-75126E7DE22E}"/>
              </a:ext>
            </a:extLst>
          </p:cNvPr>
          <p:cNvSpPr/>
          <p:nvPr/>
        </p:nvSpPr>
        <p:spPr>
          <a:xfrm rot="3601524">
            <a:off x="21981236" y="28143461"/>
            <a:ext cx="19742262" cy="937759"/>
          </a:xfrm>
          <a:custGeom>
            <a:avLst/>
            <a:gdLst/>
            <a:ahLst/>
            <a:cxnLst/>
            <a:rect l="l" t="t" r="r" b="b"/>
            <a:pathLst>
              <a:path w="7311949" h="347318">
                <a:moveTo>
                  <a:pt x="0" y="0"/>
                </a:moveTo>
                <a:lnTo>
                  <a:pt x="7311949" y="0"/>
                </a:lnTo>
                <a:lnTo>
                  <a:pt x="7311949" y="347318"/>
                </a:lnTo>
                <a:lnTo>
                  <a:pt x="0" y="34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F1E6E07A-812A-FEA4-262E-92F3E95A0766}"/>
              </a:ext>
            </a:extLst>
          </p:cNvPr>
          <p:cNvSpPr txBox="1"/>
          <p:nvPr/>
        </p:nvSpPr>
        <p:spPr>
          <a:xfrm>
            <a:off x="2735265" y="15163800"/>
            <a:ext cx="21911310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65"/>
              </a:lnSpc>
            </a:pPr>
            <a:r>
              <a:rPr lang="en-US" sz="11899" spc="2735" dirty="0">
                <a:solidFill>
                  <a:srgbClr val="1A4C8A"/>
                </a:solidFill>
                <a:latin typeface="Open Sauce Semi-Bold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2723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334EC-978F-DF68-B11B-635CBA1AE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D5BF68-B383-B936-FFC6-0E1B4ECA1280}"/>
              </a:ext>
            </a:extLst>
          </p:cNvPr>
          <p:cNvSpPr/>
          <p:nvPr/>
        </p:nvSpPr>
        <p:spPr>
          <a:xfrm>
            <a:off x="232545" y="27069"/>
            <a:ext cx="49377599" cy="4206794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84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9ADC6-BA47-36D7-9881-696C4140ACFA}"/>
              </a:ext>
            </a:extLst>
          </p:cNvPr>
          <p:cNvSpPr txBox="1"/>
          <p:nvPr/>
        </p:nvSpPr>
        <p:spPr>
          <a:xfrm>
            <a:off x="5943600" y="92134"/>
            <a:ext cx="3749040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Non-Alcoholic Wernicke Encephalopathy in association with COVID-19 infection: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rare, challenging, and time sensitive diagnosis.   </a:t>
            </a:r>
            <a:endParaRPr lang="en-US" sz="6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ED66DED-7E67-C962-0531-AF8B326DE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598" y="2075753"/>
            <a:ext cx="3787140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pPr marL="6350" marR="0">
              <a:lnSpc>
                <a:spcPts val="4800"/>
              </a:lnSpc>
              <a:spcBef>
                <a:spcPts val="0"/>
              </a:spcBef>
            </a:pPr>
            <a:r>
              <a:rPr lang="es-CL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Sheila Acosta, PGY-1</a:t>
            </a:r>
            <a:r>
              <a:rPr lang="es-CL" sz="4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CL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 Charlie Griffin, MD</a:t>
            </a:r>
            <a:r>
              <a:rPr lang="es-CL" sz="4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CL" sz="4000" kern="100" dirty="0">
                <a:latin typeface="Verdana" panose="020B0604030504040204" pitchFamily="34" charset="0"/>
                <a:ea typeface="Verdana" panose="020B0604030504040204" pitchFamily="34" charset="0"/>
              </a:rPr>
              <a:t>; María De Jesús, MD</a:t>
            </a:r>
            <a:r>
              <a:rPr lang="es-CL" sz="4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s-CL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 Giancarlo </a:t>
            </a:r>
            <a:r>
              <a:rPr lang="es-CL" sz="4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Gierbolini</a:t>
            </a:r>
            <a:r>
              <a:rPr lang="es-CL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MD</a:t>
            </a:r>
            <a:r>
              <a:rPr lang="es-CL" sz="4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s-CL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; Marielys Otero Maldonado, MD</a:t>
            </a:r>
            <a:r>
              <a:rPr lang="es-CL" sz="4000" kern="1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CL" sz="4000" kern="10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es-CL" sz="4000" kern="100" dirty="0" err="1">
                <a:latin typeface="Verdana" panose="020B0604030504040204" pitchFamily="34" charset="0"/>
                <a:ea typeface="Verdana" panose="020B0604030504040204" pitchFamily="34" charset="0"/>
              </a:rPr>
              <a:t>Felix</a:t>
            </a:r>
            <a:r>
              <a:rPr lang="es-CL" sz="4000" kern="100" dirty="0">
                <a:latin typeface="Verdana" panose="020B0604030504040204" pitchFamily="34" charset="0"/>
                <a:ea typeface="Verdana" panose="020B0604030504040204" pitchFamily="34" charset="0"/>
              </a:rPr>
              <a:t> Casiano-Cabrera, MD</a:t>
            </a:r>
            <a:r>
              <a:rPr lang="es-CL" sz="4000" kern="1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CL" sz="4000" kern="1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4000" kern="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350" marR="0">
              <a:lnSpc>
                <a:spcPts val="4800"/>
              </a:lnSpc>
              <a:spcBef>
                <a:spcPts val="0"/>
              </a:spcBef>
            </a:pPr>
            <a:r>
              <a:rPr lang="en-US" sz="24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1Family Medicine Residency Program, PGY-1; 2 Department of Family Medicine; 3Department of General Medicine; 4 Department of Neurology; 5 </a:t>
            </a:r>
            <a:r>
              <a:rPr lang="en-US" sz="2400" kern="100" dirty="0">
                <a:latin typeface="Verdana" panose="020B0604030504040204" pitchFamily="34" charset="0"/>
                <a:ea typeface="Verdana" panose="020B0604030504040204" pitchFamily="34" charset="0"/>
              </a:rPr>
              <a:t>Department of Internal Medicine/Infectious diseases</a:t>
            </a:r>
            <a:r>
              <a:rPr lang="en-US" sz="4000" kern="1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9CD582-E234-9FAD-930A-85A97DD0E756}"/>
              </a:ext>
            </a:extLst>
          </p:cNvPr>
          <p:cNvGrpSpPr/>
          <p:nvPr/>
        </p:nvGrpSpPr>
        <p:grpSpPr>
          <a:xfrm>
            <a:off x="533400" y="4313523"/>
            <a:ext cx="10030494" cy="1087032"/>
            <a:chOff x="1213243" y="4829546"/>
            <a:chExt cx="10762900" cy="1312491"/>
          </a:xfrm>
        </p:grpSpPr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B5ABA3BB-EDAB-97BE-0A6A-3C9B3974F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3243" y="4829546"/>
              <a:ext cx="8518134" cy="1215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6525" tIns="63260" rIns="126525" bIns="6326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5400" b="1">
                  <a:solidFill>
                    <a:srgbClr val="000099"/>
                  </a:solidFill>
                  <a:latin typeface="Aharoni" pitchFamily="2" charset="-79"/>
                  <a:cs typeface="Aharoni" pitchFamily="2" charset="-79"/>
                </a:defRPr>
              </a:lvl1pPr>
              <a:lvl2pPr marL="742950" indent="-285750">
                <a:defRPr>
                  <a:latin typeface="Garamond" pitchFamily="18" charset="0"/>
                </a:defRPr>
              </a:lvl2pPr>
              <a:lvl3pPr marL="1143000" indent="-228600">
                <a:defRPr>
                  <a:latin typeface="Garamond" pitchFamily="18" charset="0"/>
                </a:defRPr>
              </a:lvl3pPr>
              <a:lvl4pPr marL="1600200" indent="-228600">
                <a:defRPr>
                  <a:latin typeface="Garamond" pitchFamily="18" charset="0"/>
                </a:defRPr>
              </a:lvl4pPr>
              <a:lvl5pPr marL="2057400" indent="-228600">
                <a:defRPr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9pPr>
            </a:lstStyle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Introduction</a:t>
              </a:r>
              <a:r>
                <a:rPr lang="en-US" dirty="0"/>
                <a:t> </a:t>
              </a:r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AF9B1BCF-4C12-B1D5-E249-C5A5D4550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240" y="6142037"/>
              <a:ext cx="10635903" cy="0"/>
            </a:xfrm>
            <a:prstGeom prst="line">
              <a:avLst/>
            </a:prstGeom>
            <a:noFill/>
            <a:ln w="57150">
              <a:solidFill>
                <a:srgbClr val="F39D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84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4CAF96-EF55-6B77-2D7F-34C6FE25DB2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655" y="499026"/>
            <a:ext cx="5486400" cy="27432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8EF0869-EE49-1D13-ED5C-5A135879D79D}"/>
              </a:ext>
            </a:extLst>
          </p:cNvPr>
          <p:cNvGrpSpPr/>
          <p:nvPr/>
        </p:nvGrpSpPr>
        <p:grpSpPr>
          <a:xfrm>
            <a:off x="38485966" y="17579729"/>
            <a:ext cx="10539649" cy="1198415"/>
            <a:chOff x="25661418" y="26510371"/>
            <a:chExt cx="10634472" cy="1133980"/>
          </a:xfrm>
        </p:grpSpPr>
        <p:sp>
          <p:nvSpPr>
            <p:cNvPr id="36" name="Text Box 11">
              <a:extLst>
                <a:ext uri="{FF2B5EF4-FFF2-40B4-BE49-F238E27FC236}">
                  <a16:creationId xmlns:a16="http://schemas.microsoft.com/office/drawing/2014/main" id="{C65B38A5-AD60-C2E2-B4A6-261CD83BB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86107" y="26510371"/>
              <a:ext cx="10487491" cy="111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6525" tIns="63260" rIns="126525" bIns="6326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5400" b="1">
                  <a:solidFill>
                    <a:srgbClr val="000099"/>
                  </a:solidFill>
                  <a:latin typeface="Aharoni" pitchFamily="2" charset="-79"/>
                  <a:cs typeface="Aharoni" pitchFamily="2" charset="-79"/>
                </a:defRPr>
              </a:lvl1pPr>
              <a:lvl2pPr marL="742950" indent="-285750">
                <a:defRPr>
                  <a:latin typeface="Garamond" pitchFamily="18" charset="0"/>
                </a:defRPr>
              </a:lvl2pPr>
              <a:lvl3pPr marL="1143000" indent="-228600">
                <a:defRPr>
                  <a:latin typeface="Garamond" pitchFamily="18" charset="0"/>
                </a:defRPr>
              </a:lvl3pPr>
              <a:lvl4pPr marL="1600200" indent="-228600">
                <a:defRPr>
                  <a:latin typeface="Garamond" pitchFamily="18" charset="0"/>
                </a:defRPr>
              </a:lvl4pPr>
              <a:lvl5pPr marL="2057400" indent="-228600">
                <a:defRPr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Garamond" pitchFamily="18" charset="0"/>
                </a:defRPr>
              </a:lvl9pPr>
            </a:lstStyle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Learning Points </a:t>
              </a:r>
            </a:p>
          </p:txBody>
        </p:sp>
        <p:sp>
          <p:nvSpPr>
            <p:cNvPr id="173" name="Line 44">
              <a:extLst>
                <a:ext uri="{FF2B5EF4-FFF2-40B4-BE49-F238E27FC236}">
                  <a16:creationId xmlns:a16="http://schemas.microsoft.com/office/drawing/2014/main" id="{57DAF19B-5510-D6BF-5628-FC0EA596F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1418" y="27644351"/>
              <a:ext cx="10634472" cy="0"/>
            </a:xfrm>
            <a:prstGeom prst="line">
              <a:avLst/>
            </a:prstGeom>
            <a:noFill/>
            <a:ln w="57150">
              <a:solidFill>
                <a:srgbClr val="F39D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just"/>
              <a:endParaRPr lang="en-US" sz="12184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66D344-86D0-F405-946E-1F88D47EC5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684744"/>
            <a:ext cx="5486400" cy="27432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EDB1F63-3EE9-0D2F-DF8A-F924338F951D}"/>
              </a:ext>
            </a:extLst>
          </p:cNvPr>
          <p:cNvSpPr txBox="1"/>
          <p:nvPr/>
        </p:nvSpPr>
        <p:spPr>
          <a:xfrm>
            <a:off x="34785300" y="3115491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Contact email: maricv7@gmail.com</a:t>
            </a:r>
            <a:endParaRPr lang="es-ES" sz="2000" b="1" dirty="0">
              <a:solidFill>
                <a:schemeClr val="bg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30A8216-FFFC-449F-C1C5-9AC91636B107}"/>
              </a:ext>
            </a:extLst>
          </p:cNvPr>
          <p:cNvGrpSpPr/>
          <p:nvPr/>
        </p:nvGrpSpPr>
        <p:grpSpPr>
          <a:xfrm>
            <a:off x="38575735" y="27793548"/>
            <a:ext cx="10569320" cy="1097117"/>
            <a:chOff x="26212132" y="26309211"/>
            <a:chExt cx="15692799" cy="880425"/>
          </a:xfrm>
        </p:grpSpPr>
        <p:sp>
          <p:nvSpPr>
            <p:cNvPr id="118" name="Line 44">
              <a:extLst>
                <a:ext uri="{FF2B5EF4-FFF2-40B4-BE49-F238E27FC236}">
                  <a16:creationId xmlns:a16="http://schemas.microsoft.com/office/drawing/2014/main" id="{59EDC955-A9E7-207B-490E-C42595797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57868" y="27186184"/>
              <a:ext cx="9654766" cy="3452"/>
            </a:xfrm>
            <a:prstGeom prst="line">
              <a:avLst/>
            </a:prstGeom>
            <a:noFill/>
            <a:ln w="57150">
              <a:solidFill>
                <a:srgbClr val="F39D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just"/>
              <a:endParaRPr lang="en-US" sz="4400" dirty="0"/>
            </a:p>
          </p:txBody>
        </p:sp>
        <p:sp>
          <p:nvSpPr>
            <p:cNvPr id="119" name="Text Box 11">
              <a:extLst>
                <a:ext uri="{FF2B5EF4-FFF2-40B4-BE49-F238E27FC236}">
                  <a16:creationId xmlns:a16="http://schemas.microsoft.com/office/drawing/2014/main" id="{A381E541-26D2-57D2-8B8C-AE89BF7DA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12132" y="26309211"/>
              <a:ext cx="15692799" cy="76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6525" tIns="63260" rIns="126525" bIns="632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just">
                <a:lnSpc>
                  <a:spcPct val="110000"/>
                </a:lnSpc>
              </a:pPr>
              <a:r>
                <a:rPr lang="en-US" sz="54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haroni" pitchFamily="2" charset="-79"/>
                </a:rPr>
                <a:t>References</a:t>
              </a:r>
            </a:p>
          </p:txBody>
        </p:sp>
      </p:grpSp>
      <p:sp>
        <p:nvSpPr>
          <p:cNvPr id="171" name="Line 44">
            <a:extLst>
              <a:ext uri="{FF2B5EF4-FFF2-40B4-BE49-F238E27FC236}">
                <a16:creationId xmlns:a16="http://schemas.microsoft.com/office/drawing/2014/main" id="{5279C00A-B9B2-F9E0-1E65-9BEAF03BD6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6900" y="16231892"/>
            <a:ext cx="10007546" cy="45023"/>
          </a:xfrm>
          <a:prstGeom prst="line">
            <a:avLst/>
          </a:prstGeom>
          <a:noFill/>
          <a:ln w="57150">
            <a:solidFill>
              <a:srgbClr val="F39D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2184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4CEB4-E4BF-2F67-625A-2944FF69BC47}"/>
              </a:ext>
            </a:extLst>
          </p:cNvPr>
          <p:cNvSpPr txBox="1"/>
          <p:nvPr/>
        </p:nvSpPr>
        <p:spPr>
          <a:xfrm>
            <a:off x="41865097" y="34984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Contact email: acostasheila1@gmail.com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B611B-87CF-7B85-A59E-CD8691074CF8}"/>
              </a:ext>
            </a:extLst>
          </p:cNvPr>
          <p:cNvSpPr/>
          <p:nvPr/>
        </p:nvSpPr>
        <p:spPr>
          <a:xfrm>
            <a:off x="18135600" y="32192706"/>
            <a:ext cx="13072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This study was approved by the PHSU IRB Protocol number 2401179848.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B0256A-63C3-C069-926A-7622623ACC29}"/>
              </a:ext>
            </a:extLst>
          </p:cNvPr>
          <p:cNvGrpSpPr/>
          <p:nvPr/>
        </p:nvGrpSpPr>
        <p:grpSpPr>
          <a:xfrm>
            <a:off x="38294897" y="4388397"/>
            <a:ext cx="10624938" cy="1021802"/>
            <a:chOff x="25228219" y="14380614"/>
            <a:chExt cx="10635903" cy="1196632"/>
          </a:xfrm>
        </p:grpSpPr>
        <p:sp>
          <p:nvSpPr>
            <p:cNvPr id="38" name="Text Box 6">
              <a:extLst>
                <a:ext uri="{FF2B5EF4-FFF2-40B4-BE49-F238E27FC236}">
                  <a16:creationId xmlns:a16="http://schemas.microsoft.com/office/drawing/2014/main" id="{3616DCCE-7E07-5700-E4B0-25C631E3C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28219" y="14380614"/>
              <a:ext cx="7147770" cy="111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6525" tIns="63260" rIns="126525" bIns="632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54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haroni" pitchFamily="2" charset="-79"/>
                </a:rPr>
                <a:t>Discussion</a:t>
              </a:r>
            </a:p>
          </p:txBody>
        </p:sp>
        <p:sp>
          <p:nvSpPr>
            <p:cNvPr id="87" name="Line 8">
              <a:extLst>
                <a:ext uri="{FF2B5EF4-FFF2-40B4-BE49-F238E27FC236}">
                  <a16:creationId xmlns:a16="http://schemas.microsoft.com/office/drawing/2014/main" id="{C2AC85A2-56C9-8EBE-243F-9D7856A4A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28219" y="15577246"/>
              <a:ext cx="10635903" cy="0"/>
            </a:xfrm>
            <a:prstGeom prst="line">
              <a:avLst/>
            </a:prstGeom>
            <a:noFill/>
            <a:ln w="57150">
              <a:solidFill>
                <a:srgbClr val="F39D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84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A17CD28-0B7F-9F6A-4682-182C351BD9EC}"/>
              </a:ext>
            </a:extLst>
          </p:cNvPr>
          <p:cNvSpPr/>
          <p:nvPr/>
        </p:nvSpPr>
        <p:spPr>
          <a:xfrm>
            <a:off x="20864932" y="3749937"/>
            <a:ext cx="6189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Manatí Medical Center, Manatí, PR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A95-1C5B-BC6F-35B8-A067202C3642}"/>
              </a:ext>
            </a:extLst>
          </p:cNvPr>
          <p:cNvSpPr txBox="1"/>
          <p:nvPr/>
        </p:nvSpPr>
        <p:spPr>
          <a:xfrm>
            <a:off x="544896" y="5607498"/>
            <a:ext cx="10322241" cy="901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 algn="just">
              <a:lnSpc>
                <a:spcPts val="5000"/>
              </a:lnSpc>
              <a:spcAft>
                <a:spcPts val="855"/>
              </a:spcAft>
            </a:pPr>
            <a:r>
              <a:rPr lang="en-US" sz="40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Wernicke Encephalopathy’s (WE) prevalence is 1%-3% based on autopsies of the general population; non-alcohol-related causes </a:t>
            </a: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are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estimated to account for even less. A considerable degree of suspicion and awareness concerning various typical and atypical presentations is paramount for accurate, and timely diagnosis, leading to proper treatment. This case describes an uncommon non-alcoholic presentation of WE, which has rarely been associated with COVID-19 infection.</a:t>
            </a:r>
            <a:endParaRPr lang="en-PR" sz="4000" kern="1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AE22B-BCBD-31FF-5952-1415CC3D9772}"/>
              </a:ext>
            </a:extLst>
          </p:cNvPr>
          <p:cNvSpPr txBox="1"/>
          <p:nvPr/>
        </p:nvSpPr>
        <p:spPr>
          <a:xfrm>
            <a:off x="575352" y="16851799"/>
            <a:ext cx="10291786" cy="1591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66-year-old female patient, with non-contributory social history and past medical history of arterial high blood pressure, diverticulosis, peripheral vascular disease, and diabetes mellitus type II; presented to the emergency department complaining of five non-bloody soft evacuations, generalized weakness and malaise of 2 days of evolution.</a:t>
            </a:r>
          </a:p>
          <a:p>
            <a:pPr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patient denied similar previous episodes, and or any other signs nor symptoms.</a:t>
            </a:r>
          </a:p>
          <a:p>
            <a:pPr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Upon physical  evaluation dry mucous membranes and right upper quadrant tenderness were present,  neurological deficits were absent, 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with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Glasgow score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15/15. 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COVID 19 Vaccine X 3 Pfizer. 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Regular Diabetic Diet.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PR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883FB-EA67-99E9-85DC-751C6CD67E39}"/>
              </a:ext>
            </a:extLst>
          </p:cNvPr>
          <p:cNvSpPr txBox="1"/>
          <p:nvPr/>
        </p:nvSpPr>
        <p:spPr>
          <a:xfrm>
            <a:off x="38456406" y="5837344"/>
            <a:ext cx="10539648" cy="112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uniqueness of this case is found in its infrequency, as it establishes a connection between, WE and COVID-19, specifically in a patient who does not consume alcohol. 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Due to the underdiagnosis of WE, the utilization of imaging studies, laboratory testing, and thiamine supplementation should be considered in the presence of reasonable suspicion when risk factors are present.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Thiamine replacement is a non-dangerous, low cost, and effective treatment that can partially or completely reverse signs, symptoms, and consequences of this fatal disease. </a:t>
            </a:r>
            <a:endParaRPr lang="en-PR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0FC212-F913-F657-59E4-DD77D4471D46}"/>
              </a:ext>
            </a:extLst>
          </p:cNvPr>
          <p:cNvSpPr txBox="1"/>
          <p:nvPr/>
        </p:nvSpPr>
        <p:spPr>
          <a:xfrm>
            <a:off x="38404800" y="19058767"/>
            <a:ext cx="10515035" cy="9530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the context of evolving clinical scenarios such as COVID-19 infection heightened awareness is needed among healthcare providers regarding atypical presentations of WE.</a:t>
            </a:r>
          </a:p>
          <a:p>
            <a:pPr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many cases, it is our responsibility as primary care physicians to identify, diagnose, and initiate treatment for such conditions in order to facilitate the formation of a </a:t>
            </a:r>
            <a:r>
              <a:rPr lang="en-US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intertidisciplinary</a:t>
            </a: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care team and provide the best possible outcome for the patient. </a:t>
            </a:r>
          </a:p>
          <a:p>
            <a:pPr marL="274320" indent="-27432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PR" sz="5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Aharoni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32F6CC-774B-F21E-BAD7-C7B77FDD4A05}"/>
              </a:ext>
            </a:extLst>
          </p:cNvPr>
          <p:cNvSpPr txBox="1"/>
          <p:nvPr/>
        </p:nvSpPr>
        <p:spPr>
          <a:xfrm>
            <a:off x="38404800" y="29133140"/>
            <a:ext cx="10122705" cy="2938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Branco de Oliveira, Marcus Vinicius et al. “Wernicke Encephalopathy in COVID-19 Patients: Report of Three Cases.” Frontiers in neurology vol. 12 629273. 26 Feb. 2021, doi:10.3389/fneur.2021.629273</a:t>
            </a:r>
            <a:endParaRPr lang="en-PR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Branco de Oliveira, Marcus Vinicius et al. “Encephalopathy responsive to thiamine in severe COVID-19 patients.” Brain, behavior, &amp; immunity - health vol. 14 (2021): 100252. doi:10.1016/j.bbih.2021.100252</a:t>
            </a:r>
            <a:endParaRPr lang="en-PR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Helms, Julie et al. “Neurologic Features in Severe SARS-CoV-2 Infection.” The New England journal of medicine vol. 382,23 (2020): 2268-2270. doi:10.1056/NEJMc2008597</a:t>
            </a:r>
            <a:endParaRPr lang="en-PR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2DDBA3-6CA0-8CE0-D75F-B5A02D48245F}"/>
              </a:ext>
            </a:extLst>
          </p:cNvPr>
          <p:cNvSpPr txBox="1"/>
          <p:nvPr/>
        </p:nvSpPr>
        <p:spPr>
          <a:xfrm>
            <a:off x="17373600" y="5657850"/>
            <a:ext cx="184731" cy="108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FBFE87-9745-51B9-8C10-AC9E1526B3F1}"/>
              </a:ext>
            </a:extLst>
          </p:cNvPr>
          <p:cNvGrpSpPr/>
          <p:nvPr/>
        </p:nvGrpSpPr>
        <p:grpSpPr>
          <a:xfrm>
            <a:off x="11989620" y="23138330"/>
            <a:ext cx="25500780" cy="1294075"/>
            <a:chOff x="25581500" y="14259109"/>
            <a:chExt cx="10635903" cy="1316168"/>
          </a:xfrm>
        </p:grpSpPr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8CC13F62-607E-CE13-5159-58369286B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70553" y="14259109"/>
              <a:ext cx="7147770" cy="111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6525" tIns="63260" rIns="126525" bIns="6326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5400" b="1" dirty="0">
                  <a:solidFill>
                    <a:srgbClr val="0000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haroni" pitchFamily="2" charset="-79"/>
                </a:rPr>
                <a:t>Hospital Course</a:t>
              </a:r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17E176F6-9F00-A9E5-6637-3A34B7D52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81500" y="15575277"/>
              <a:ext cx="10635903" cy="0"/>
            </a:xfrm>
            <a:prstGeom prst="line">
              <a:avLst/>
            </a:prstGeom>
            <a:noFill/>
            <a:ln w="57150">
              <a:solidFill>
                <a:srgbClr val="F39D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184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415D4C-C4CE-B668-D67E-633959B46D0D}"/>
              </a:ext>
            </a:extLst>
          </p:cNvPr>
          <p:cNvSpPr txBox="1"/>
          <p:nvPr/>
        </p:nvSpPr>
        <p:spPr>
          <a:xfrm>
            <a:off x="11909897" y="24960134"/>
            <a:ext cx="11594261" cy="786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Fever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spikes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appeared</a:t>
            </a:r>
            <a:endParaRPr lang="es-ES_tradnl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Patient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developed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Day #6,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hypoactivity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lethargy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disorientation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episodes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compromised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vision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moderate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shortness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breath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and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upper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extremities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tremors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COVID-19 antigen test yielded positive.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Thiamine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levels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low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at 24.8 </a:t>
            </a: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nmol/L </a:t>
            </a:r>
            <a:endParaRPr lang="es-ES_tradnl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Chest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Xray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Suggestive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findings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pneumonia</a:t>
            </a:r>
            <a:endParaRPr lang="en-US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B4EBD006-2489-FADF-1EB7-7314E29AB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5375" y="4309822"/>
            <a:ext cx="7147770" cy="9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6525" tIns="63260" rIns="126525" bIns="6326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5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Workup</a:t>
            </a:r>
          </a:p>
        </p:txBody>
      </p:sp>
      <p:sp>
        <p:nvSpPr>
          <p:cNvPr id="40" name="Line 8">
            <a:extLst>
              <a:ext uri="{FF2B5EF4-FFF2-40B4-BE49-F238E27FC236}">
                <a16:creationId xmlns:a16="http://schemas.microsoft.com/office/drawing/2014/main" id="{658CD0BF-9493-E7E9-3E02-D2B394BA8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23894" y="5372374"/>
            <a:ext cx="25666506" cy="0"/>
          </a:xfrm>
          <a:prstGeom prst="line">
            <a:avLst/>
          </a:prstGeom>
          <a:noFill/>
          <a:ln w="57150">
            <a:solidFill>
              <a:srgbClr val="F39D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2184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2943BC-84BA-4D22-900F-526DF23BD271}"/>
              </a:ext>
            </a:extLst>
          </p:cNvPr>
          <p:cNvSpPr txBox="1"/>
          <p:nvPr/>
        </p:nvSpPr>
        <p:spPr>
          <a:xfrm>
            <a:off x="11488999" y="5726726"/>
            <a:ext cx="12263026" cy="376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Initial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laboratory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Results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</a:p>
          <a:p>
            <a:pPr marL="571500" indent="-571500" algn="just">
              <a:lnSpc>
                <a:spcPts val="5000"/>
              </a:lnSpc>
              <a:buFont typeface="Courier New" panose="02070309020205020404" pitchFamily="49" charset="0"/>
              <a:buChar char="o"/>
            </a:pP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Negative COVID 19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antigen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test</a:t>
            </a:r>
          </a:p>
          <a:p>
            <a:pPr marL="571500" indent="-571500" algn="just">
              <a:lnSpc>
                <a:spcPts val="5000"/>
              </a:lnSpc>
              <a:buFont typeface="Courier New" panose="02070309020205020404" pitchFamily="49" charset="0"/>
              <a:buChar char="o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Hypokalemia</a:t>
            </a:r>
            <a:endParaRPr lang="es-ES_tradnl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5000"/>
              </a:lnSpc>
              <a:buFont typeface="Courier New" panose="02070309020205020404" pitchFamily="49" charset="0"/>
              <a:buChar char="o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Hypomagnesemia</a:t>
            </a:r>
            <a:endParaRPr lang="es-ES_tradnl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5000"/>
              </a:lnSpc>
              <a:buFont typeface="Courier New" panose="02070309020205020404" pitchFamily="49" charset="0"/>
              <a:buChar char="o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Elevated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inflammatory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markers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ts val="3360"/>
              </a:lnSpc>
            </a:pPr>
            <a:endParaRPr lang="es-ES_trad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42" descr="A close up of a mri scan&#10;&#10;Description automatically generated">
            <a:extLst>
              <a:ext uri="{FF2B5EF4-FFF2-40B4-BE49-F238E27FC236}">
                <a16:creationId xmlns:a16="http://schemas.microsoft.com/office/drawing/2014/main" id="{1790F810-D91E-650B-410F-CDF62D9F0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t="1751" r="10879" b="6481"/>
          <a:stretch/>
        </p:blipFill>
        <p:spPr>
          <a:xfrm>
            <a:off x="12065289" y="9614882"/>
            <a:ext cx="8147368" cy="10123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5" name="Picture 44" descr="A close up of a brain scan&#10;&#10;Description automatically generated">
            <a:extLst>
              <a:ext uri="{FF2B5EF4-FFF2-40B4-BE49-F238E27FC236}">
                <a16:creationId xmlns:a16="http://schemas.microsoft.com/office/drawing/2014/main" id="{296B069C-A8DB-C2FC-4AAF-9599DA69BF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t="8522" r="22468" b="4827"/>
          <a:stretch/>
        </p:blipFill>
        <p:spPr>
          <a:xfrm>
            <a:off x="20784790" y="9745830"/>
            <a:ext cx="7910439" cy="9966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" name="Picture 46" descr="A close-up of a mri scan&#10;&#10;Description automatically generated">
            <a:extLst>
              <a:ext uri="{FF2B5EF4-FFF2-40B4-BE49-F238E27FC236}">
                <a16:creationId xmlns:a16="http://schemas.microsoft.com/office/drawing/2014/main" id="{4860B911-C5C7-ACC9-E745-6A4B98D5C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4006" r="6674" b="4639"/>
          <a:stretch/>
        </p:blipFill>
        <p:spPr>
          <a:xfrm>
            <a:off x="29442098" y="9756217"/>
            <a:ext cx="7910440" cy="9966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9A50117-2832-6A17-A8AE-7494F98E86AB}"/>
              </a:ext>
            </a:extLst>
          </p:cNvPr>
          <p:cNvSpPr txBox="1"/>
          <p:nvPr/>
        </p:nvSpPr>
        <p:spPr>
          <a:xfrm>
            <a:off x="12157879" y="9771429"/>
            <a:ext cx="665567" cy="108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526987-54EF-F792-9C73-BE781126ED31}"/>
              </a:ext>
            </a:extLst>
          </p:cNvPr>
          <p:cNvSpPr txBox="1"/>
          <p:nvPr/>
        </p:nvSpPr>
        <p:spPr>
          <a:xfrm>
            <a:off x="21138436" y="9750889"/>
            <a:ext cx="636713" cy="108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0A16B4EE-88C9-13C8-29B7-382306628F6C}"/>
              </a:ext>
            </a:extLst>
          </p:cNvPr>
          <p:cNvSpPr/>
          <p:nvPr/>
        </p:nvSpPr>
        <p:spPr>
          <a:xfrm>
            <a:off x="23470486" y="15066791"/>
            <a:ext cx="978408" cy="484632"/>
          </a:xfrm>
          <a:prstGeom prst="rightArrow">
            <a:avLst>
              <a:gd name="adj1" fmla="val 50000"/>
              <a:gd name="adj2" fmla="val 74610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8C1EE4-B59D-7E9A-ADE6-9A6645AB2159}"/>
              </a:ext>
            </a:extLst>
          </p:cNvPr>
          <p:cNvSpPr txBox="1"/>
          <p:nvPr/>
        </p:nvSpPr>
        <p:spPr>
          <a:xfrm>
            <a:off x="12065467" y="20462794"/>
            <a:ext cx="2551654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Fig. 1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Brain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MRI FLAIR axial images. (Show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high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-signal-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intensity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alterations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(or increased signal) in: A-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Mammilary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bodies. B- Medial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thalami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periventricular región of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third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ventricle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C- Periaqueductal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white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matter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Indicated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by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red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arrows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A25A1D4-CECE-6A34-1F23-A133F037882C}"/>
              </a:ext>
            </a:extLst>
          </p:cNvPr>
          <p:cNvSpPr txBox="1"/>
          <p:nvPr/>
        </p:nvSpPr>
        <p:spPr>
          <a:xfrm>
            <a:off x="29933607" y="9771429"/>
            <a:ext cx="627095" cy="108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" name="Right Arrow 54">
            <a:extLst>
              <a:ext uri="{FF2B5EF4-FFF2-40B4-BE49-F238E27FC236}">
                <a16:creationId xmlns:a16="http://schemas.microsoft.com/office/drawing/2014/main" id="{66CB1B5A-5F59-F653-86E3-41861050B79D}"/>
              </a:ext>
            </a:extLst>
          </p:cNvPr>
          <p:cNvSpPr/>
          <p:nvPr/>
        </p:nvSpPr>
        <p:spPr>
          <a:xfrm>
            <a:off x="14702458" y="14630029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8" name="Right Arrow 54">
            <a:extLst>
              <a:ext uri="{FF2B5EF4-FFF2-40B4-BE49-F238E27FC236}">
                <a16:creationId xmlns:a16="http://schemas.microsoft.com/office/drawing/2014/main" id="{ED67BACC-F079-8821-E013-56E5200DF048}"/>
              </a:ext>
            </a:extLst>
          </p:cNvPr>
          <p:cNvSpPr/>
          <p:nvPr/>
        </p:nvSpPr>
        <p:spPr>
          <a:xfrm>
            <a:off x="32135099" y="15885561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FA31CD-A7F6-A300-3BB7-0B25AAF46C5F}"/>
              </a:ext>
            </a:extLst>
          </p:cNvPr>
          <p:cNvSpPr txBox="1"/>
          <p:nvPr/>
        </p:nvSpPr>
        <p:spPr>
          <a:xfrm>
            <a:off x="25076186" y="24925740"/>
            <a:ext cx="12233591" cy="7474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MRI results indicative of WE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Patient started on Thiamine 500mg IV q8hr for 5 days. 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Although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thiamine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replacement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was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promptly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initiated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a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collaborative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multidisciplinary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approach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was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taken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patient's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condition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worsened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Ultimately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deteriorating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towardsa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fatal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outcome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  </a:t>
            </a:r>
            <a:endParaRPr lang="en-PR" sz="40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05EC1C5D-A1E7-C048-744B-7B2030CF9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97" y="15263924"/>
            <a:ext cx="7379269" cy="9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6525" tIns="63260" rIns="126525" bIns="63260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54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Aharoni" pitchFamily="2" charset="-79"/>
              </a:rPr>
              <a:t>Clinical Case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E1C7D0-C04E-7D71-9FA6-E5FC3D436282}"/>
              </a:ext>
            </a:extLst>
          </p:cNvPr>
          <p:cNvSpPr txBox="1"/>
          <p:nvPr/>
        </p:nvSpPr>
        <p:spPr>
          <a:xfrm>
            <a:off x="25633968" y="5652524"/>
            <a:ext cx="11856432" cy="21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Initial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Images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Results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</a:p>
          <a:p>
            <a:pPr marL="571500" indent="-571500" algn="just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Abdominal/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Pelvic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CT, Head CT, and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Chest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Xray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:” Negative </a:t>
            </a:r>
            <a:r>
              <a:rPr lang="es-ES_tradnl" sz="40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</a:t>
            </a:r>
            <a:r>
              <a:rPr lang="es-ES_tradnl" sz="40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acute proceses”.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7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2626" y="21765012"/>
            <a:ext cx="56862851" cy="17614041"/>
            <a:chOff x="0" y="0"/>
            <a:chExt cx="3322138" cy="10290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22138" cy="1029077"/>
            </a:xfrm>
            <a:custGeom>
              <a:avLst/>
              <a:gdLst/>
              <a:ahLst/>
              <a:cxnLst/>
              <a:rect l="l" t="t" r="r" b="b"/>
              <a:pathLst>
                <a:path w="3322138" h="1029077">
                  <a:moveTo>
                    <a:pt x="3118938" y="0"/>
                  </a:moveTo>
                  <a:lnTo>
                    <a:pt x="0" y="0"/>
                  </a:lnTo>
                  <a:lnTo>
                    <a:pt x="203200" y="1029077"/>
                  </a:lnTo>
                  <a:lnTo>
                    <a:pt x="3322138" y="1029077"/>
                  </a:lnTo>
                  <a:lnTo>
                    <a:pt x="3118938" y="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6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3118938" cy="106717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66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305800" y="4791409"/>
            <a:ext cx="31469423" cy="259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00"/>
              </a:lnSpc>
            </a:pPr>
            <a:r>
              <a:rPr lang="en-US" sz="9600" dirty="0">
                <a:solidFill>
                  <a:srgbClr val="1A4C8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39405596" y="19462070"/>
            <a:ext cx="11105332" cy="11109960"/>
          </a:xfrm>
          <a:custGeom>
            <a:avLst/>
            <a:gdLst/>
            <a:ahLst/>
            <a:cxnLst/>
            <a:rect l="l" t="t" r="r" b="b"/>
            <a:pathLst>
              <a:path w="4113086" h="4114800">
                <a:moveTo>
                  <a:pt x="4113085" y="0"/>
                </a:moveTo>
                <a:lnTo>
                  <a:pt x="0" y="0"/>
                </a:lnTo>
                <a:lnTo>
                  <a:pt x="0" y="4114800"/>
                </a:lnTo>
                <a:lnTo>
                  <a:pt x="4113085" y="4114800"/>
                </a:lnTo>
                <a:lnTo>
                  <a:pt x="4113085" y="0"/>
                </a:lnTo>
                <a:close/>
              </a:path>
            </a:pathLst>
          </a:custGeom>
          <a:blipFill>
            <a:blip r:embed="rId2">
              <a:alphaModFix amt="1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6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777491" y="6087597"/>
            <a:ext cx="3354445" cy="2347745"/>
          </a:xfrm>
          <a:custGeom>
            <a:avLst/>
            <a:gdLst/>
            <a:ahLst/>
            <a:cxnLst/>
            <a:rect l="l" t="t" r="r" b="b"/>
            <a:pathLst>
              <a:path w="1242387" h="869535">
                <a:moveTo>
                  <a:pt x="0" y="0"/>
                </a:moveTo>
                <a:lnTo>
                  <a:pt x="1242387" y="0"/>
                </a:lnTo>
                <a:lnTo>
                  <a:pt x="1242387" y="869535"/>
                </a:lnTo>
                <a:lnTo>
                  <a:pt x="0" y="869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3437"/>
            </a:stretch>
          </a:blipFill>
        </p:spPr>
        <p:txBody>
          <a:bodyPr/>
          <a:lstStyle/>
          <a:p>
            <a:endParaRPr lang="en-US" sz="6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0" y="21032451"/>
            <a:ext cx="9084344" cy="10064026"/>
          </a:xfrm>
          <a:custGeom>
            <a:avLst/>
            <a:gdLst/>
            <a:ahLst/>
            <a:cxnLst/>
            <a:rect l="l" t="t" r="r" b="b"/>
            <a:pathLst>
              <a:path w="3364572" h="3727417">
                <a:moveTo>
                  <a:pt x="0" y="0"/>
                </a:moveTo>
                <a:lnTo>
                  <a:pt x="3364572" y="0"/>
                </a:lnTo>
                <a:lnTo>
                  <a:pt x="3364572" y="3727417"/>
                </a:lnTo>
                <a:lnTo>
                  <a:pt x="0" y="3727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en-US" sz="6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D65D-DDCF-E9AB-C8D4-37DB1CE1CBD7}"/>
              </a:ext>
            </a:extLst>
          </p:cNvPr>
          <p:cNvSpPr txBox="1"/>
          <p:nvPr/>
        </p:nvSpPr>
        <p:spPr>
          <a:xfrm>
            <a:off x="8305800" y="9753600"/>
            <a:ext cx="33375600" cy="819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Wernicke Encephalopathy’s (WE) prevalence is 1%-3% based on autopsies of the general population; non-alcohol-related causes </a:t>
            </a: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are</a:t>
            </a:r>
            <a:r>
              <a:rPr lang="en-US" sz="6600" kern="1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estimated to account for even less. A considerable degree of suspicion and awareness concerning various typical and atypical presentations is paramount for accurate, and timely diagnosis, leading to proper treatment. This case describes an uncommon non-alcoholic presentation of WE, which has rarely been associated with COVID-19 infection.</a:t>
            </a:r>
            <a:endParaRPr lang="en-PR" sz="6600" kern="1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77491" y="5361807"/>
            <a:ext cx="3354445" cy="2347745"/>
          </a:xfrm>
          <a:custGeom>
            <a:avLst/>
            <a:gdLst/>
            <a:ahLst/>
            <a:cxnLst/>
            <a:rect l="l" t="t" r="r" b="b"/>
            <a:pathLst>
              <a:path w="1242387" h="869535">
                <a:moveTo>
                  <a:pt x="0" y="0"/>
                </a:moveTo>
                <a:lnTo>
                  <a:pt x="1242387" y="0"/>
                </a:lnTo>
                <a:lnTo>
                  <a:pt x="1242387" y="869534"/>
                </a:lnTo>
                <a:lnTo>
                  <a:pt x="0" y="86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437"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4" name="TextBox 4"/>
          <p:cNvSpPr txBox="1"/>
          <p:nvPr/>
        </p:nvSpPr>
        <p:spPr>
          <a:xfrm>
            <a:off x="21355260" y="19523217"/>
            <a:ext cx="6667080" cy="276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618">
                <a:solidFill>
                  <a:srgbClr val="FFFFFF"/>
                </a:solidFill>
                <a:latin typeface="Open Sauce"/>
              </a:rPr>
              <a:t>Donna Stroupe</a:t>
            </a:r>
          </a:p>
        </p:txBody>
      </p:sp>
      <p:sp>
        <p:nvSpPr>
          <p:cNvPr id="5" name="Freeform 5"/>
          <p:cNvSpPr/>
          <p:nvPr/>
        </p:nvSpPr>
        <p:spPr>
          <a:xfrm flipH="1" flipV="1">
            <a:off x="34423828" y="2490426"/>
            <a:ext cx="14953772" cy="14960003"/>
          </a:xfrm>
          <a:custGeom>
            <a:avLst/>
            <a:gdLst/>
            <a:ahLst/>
            <a:cxnLst/>
            <a:rect l="l" t="t" r="r" b="b"/>
            <a:pathLst>
              <a:path w="5538434" h="5540742">
                <a:moveTo>
                  <a:pt x="5538434" y="5540742"/>
                </a:moveTo>
                <a:lnTo>
                  <a:pt x="0" y="5540742"/>
                </a:lnTo>
                <a:lnTo>
                  <a:pt x="0" y="0"/>
                </a:lnTo>
                <a:lnTo>
                  <a:pt x="5538434" y="0"/>
                </a:lnTo>
                <a:lnTo>
                  <a:pt x="5538434" y="5540742"/>
                </a:lnTo>
                <a:close/>
              </a:path>
            </a:pathLst>
          </a:custGeom>
          <a:blipFill>
            <a:blip r:embed="rId4">
              <a:alphaModFix amt="1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grpSp>
        <p:nvGrpSpPr>
          <p:cNvPr id="6" name="Group 6"/>
          <p:cNvGrpSpPr/>
          <p:nvPr/>
        </p:nvGrpSpPr>
        <p:grpSpPr>
          <a:xfrm>
            <a:off x="34363093" y="12399352"/>
            <a:ext cx="6667080" cy="666708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4625491" y="19523217"/>
            <a:ext cx="6142279" cy="132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618">
                <a:solidFill>
                  <a:srgbClr val="FFFFFF"/>
                </a:solidFill>
                <a:latin typeface="Open Sauce"/>
              </a:rPr>
              <a:t>Juliana Silva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807551" y="5349241"/>
            <a:ext cx="17374130" cy="5022127"/>
            <a:chOff x="0" y="0"/>
            <a:chExt cx="3560110" cy="10290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60110" cy="1029077"/>
            </a:xfrm>
            <a:custGeom>
              <a:avLst/>
              <a:gdLst/>
              <a:ahLst/>
              <a:cxnLst/>
              <a:rect l="l" t="t" r="r" b="b"/>
              <a:pathLst>
                <a:path w="3560110" h="1029077">
                  <a:moveTo>
                    <a:pt x="3356910" y="0"/>
                  </a:moveTo>
                  <a:lnTo>
                    <a:pt x="0" y="0"/>
                  </a:lnTo>
                  <a:lnTo>
                    <a:pt x="203200" y="1029077"/>
                  </a:lnTo>
                  <a:lnTo>
                    <a:pt x="3560110" y="1029077"/>
                  </a:lnTo>
                  <a:lnTo>
                    <a:pt x="3356910" y="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3356910" cy="106717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632137" y="5349241"/>
            <a:ext cx="17374130" cy="5022127"/>
            <a:chOff x="0" y="0"/>
            <a:chExt cx="3560110" cy="10290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560110" cy="1029077"/>
            </a:xfrm>
            <a:custGeom>
              <a:avLst/>
              <a:gdLst/>
              <a:ahLst/>
              <a:cxnLst/>
              <a:rect l="l" t="t" r="r" b="b"/>
              <a:pathLst>
                <a:path w="3560110" h="1029077">
                  <a:moveTo>
                    <a:pt x="3356910" y="0"/>
                  </a:moveTo>
                  <a:lnTo>
                    <a:pt x="0" y="0"/>
                  </a:lnTo>
                  <a:lnTo>
                    <a:pt x="203200" y="1029077"/>
                  </a:lnTo>
                  <a:lnTo>
                    <a:pt x="3560110" y="1029077"/>
                  </a:lnTo>
                  <a:lnTo>
                    <a:pt x="3356910" y="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3356910" cy="106717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42700" y="6166499"/>
            <a:ext cx="31469423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00"/>
              </a:lnSpc>
            </a:pPr>
            <a:r>
              <a:rPr lang="en-US" sz="20250">
                <a:solidFill>
                  <a:srgbClr val="FFFFFF"/>
                </a:solidFill>
                <a:latin typeface="Open Sauce Bold"/>
              </a:rPr>
              <a:t>Clinical Case</a:t>
            </a:r>
          </a:p>
        </p:txBody>
      </p:sp>
      <p:sp>
        <p:nvSpPr>
          <p:cNvPr id="17" name="Freeform 17"/>
          <p:cNvSpPr/>
          <p:nvPr/>
        </p:nvSpPr>
        <p:spPr>
          <a:xfrm>
            <a:off x="1417496" y="26395290"/>
            <a:ext cx="3354445" cy="2347745"/>
          </a:xfrm>
          <a:custGeom>
            <a:avLst/>
            <a:gdLst/>
            <a:ahLst/>
            <a:cxnLst/>
            <a:rect l="l" t="t" r="r" b="b"/>
            <a:pathLst>
              <a:path w="1242387" h="869535">
                <a:moveTo>
                  <a:pt x="0" y="0"/>
                </a:moveTo>
                <a:lnTo>
                  <a:pt x="1242387" y="0"/>
                </a:lnTo>
                <a:lnTo>
                  <a:pt x="1242387" y="869534"/>
                </a:lnTo>
                <a:lnTo>
                  <a:pt x="0" y="86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437"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18" name="TextBox 18"/>
          <p:cNvSpPr txBox="1"/>
          <p:nvPr/>
        </p:nvSpPr>
        <p:spPr>
          <a:xfrm>
            <a:off x="6477612" y="22673064"/>
            <a:ext cx="10386482" cy="30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2">
                <a:solidFill>
                  <a:srgbClr val="FFFFFF"/>
                </a:solidFill>
                <a:latin typeface="Open Sauce"/>
              </a:rPr>
              <a:t>Lorem ipsum dolor sit amet, consectetur adipiscing elit. Ut vestibulum pharetra convallis. Sed non dolor a tellus laoreet suscipit eu aliquam nisl.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495559" y="22673064"/>
            <a:ext cx="10386482" cy="30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2">
                <a:solidFill>
                  <a:srgbClr val="FFFFFF"/>
                </a:solidFill>
                <a:latin typeface="Open Sauce"/>
              </a:rPr>
              <a:t>Lorem ipsum dolor sit amet, consectetur adipiscing elit. Ut vestibulum pharetra convallis. Sed non dolor a tellus laoreet suscipit eu aliquam nisl.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513509" y="22673064"/>
            <a:ext cx="10386482" cy="30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2">
                <a:solidFill>
                  <a:srgbClr val="FFFFFF"/>
                </a:solidFill>
                <a:latin typeface="Open Sauce"/>
              </a:rPr>
              <a:t>Lorem ipsum dolor sit amet, consectetur adipiscing elit. Ut vestibulum pharetra convallis. Sed non dolor a tellus laoreet suscipit eu aliquam nisl. </a:t>
            </a:r>
          </a:p>
        </p:txBody>
      </p:sp>
      <p:sp>
        <p:nvSpPr>
          <p:cNvPr id="21" name="Freeform 21"/>
          <p:cNvSpPr/>
          <p:nvPr/>
        </p:nvSpPr>
        <p:spPr>
          <a:xfrm>
            <a:off x="-520179" y="2828292"/>
            <a:ext cx="9084344" cy="10064026"/>
          </a:xfrm>
          <a:custGeom>
            <a:avLst/>
            <a:gdLst/>
            <a:ahLst/>
            <a:cxnLst/>
            <a:rect l="l" t="t" r="r" b="b"/>
            <a:pathLst>
              <a:path w="3364572" h="3727417">
                <a:moveTo>
                  <a:pt x="0" y="0"/>
                </a:moveTo>
                <a:lnTo>
                  <a:pt x="3364571" y="0"/>
                </a:lnTo>
                <a:lnTo>
                  <a:pt x="3364571" y="3727417"/>
                </a:lnTo>
                <a:lnTo>
                  <a:pt x="0" y="3727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C171B-4DCD-5402-9D09-30D9F42BE494}"/>
              </a:ext>
            </a:extLst>
          </p:cNvPr>
          <p:cNvSpPr txBox="1"/>
          <p:nvPr/>
        </p:nvSpPr>
        <p:spPr>
          <a:xfrm>
            <a:off x="6477609" y="12765155"/>
            <a:ext cx="38175591" cy="1301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66-year-old female patient, with non-contributory social history and past medical history of arterial high blood pressure, diverticulosis, peripheral vascular disease, and diabetes mellitus type II; presented to the emergency department complaining of five non-bloody soft evacuations, generalized weakness and malaise of 2 days of evolution.</a:t>
            </a:r>
          </a:p>
          <a:p>
            <a:pPr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</a:pPr>
            <a:endParaRPr lang="en-US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patient denied similar previous episodes, and or any other signs nor symptoms.</a:t>
            </a:r>
          </a:p>
          <a:p>
            <a:pPr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</a:pPr>
            <a:endParaRPr lang="en-US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Upon physical  evaluation dry mucous membranes and right upper quadrant tenderness were present,  neurological deficits were absent, 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with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Glasgow score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15/15. </a:t>
            </a:r>
          </a:p>
          <a:p>
            <a:pPr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COVID 19 Vaccine X 3 Pfizer. </a:t>
            </a:r>
          </a:p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Regular Diabetic Diet.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5E1F3-E3DA-03CE-2C80-23D1CC2B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7846B83-9EF6-EC7F-666D-D4962B087D82}"/>
              </a:ext>
            </a:extLst>
          </p:cNvPr>
          <p:cNvSpPr/>
          <p:nvPr/>
        </p:nvSpPr>
        <p:spPr>
          <a:xfrm>
            <a:off x="2777491" y="5361807"/>
            <a:ext cx="3354445" cy="2347745"/>
          </a:xfrm>
          <a:custGeom>
            <a:avLst/>
            <a:gdLst/>
            <a:ahLst/>
            <a:cxnLst/>
            <a:rect l="l" t="t" r="r" b="b"/>
            <a:pathLst>
              <a:path w="1242387" h="869535">
                <a:moveTo>
                  <a:pt x="0" y="0"/>
                </a:moveTo>
                <a:lnTo>
                  <a:pt x="1242387" y="0"/>
                </a:lnTo>
                <a:lnTo>
                  <a:pt x="1242387" y="869534"/>
                </a:lnTo>
                <a:lnTo>
                  <a:pt x="0" y="86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437"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188C232-1DAC-76CE-6C3C-CAA60A388B4E}"/>
              </a:ext>
            </a:extLst>
          </p:cNvPr>
          <p:cNvSpPr txBox="1"/>
          <p:nvPr/>
        </p:nvSpPr>
        <p:spPr>
          <a:xfrm>
            <a:off x="21355260" y="19523217"/>
            <a:ext cx="6667080" cy="276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618">
                <a:solidFill>
                  <a:srgbClr val="FFFFFF"/>
                </a:solidFill>
                <a:latin typeface="Open Sauce"/>
              </a:rPr>
              <a:t>Donna Stroupe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5EAE14-2A48-70AA-25C3-EC888BC8F8AC}"/>
              </a:ext>
            </a:extLst>
          </p:cNvPr>
          <p:cNvSpPr/>
          <p:nvPr/>
        </p:nvSpPr>
        <p:spPr>
          <a:xfrm flipH="1" flipV="1">
            <a:off x="34423828" y="2490426"/>
            <a:ext cx="14953772" cy="14960003"/>
          </a:xfrm>
          <a:custGeom>
            <a:avLst/>
            <a:gdLst/>
            <a:ahLst/>
            <a:cxnLst/>
            <a:rect l="l" t="t" r="r" b="b"/>
            <a:pathLst>
              <a:path w="5538434" h="5540742">
                <a:moveTo>
                  <a:pt x="5538434" y="5540742"/>
                </a:moveTo>
                <a:lnTo>
                  <a:pt x="0" y="5540742"/>
                </a:lnTo>
                <a:lnTo>
                  <a:pt x="0" y="0"/>
                </a:lnTo>
                <a:lnTo>
                  <a:pt x="5538434" y="0"/>
                </a:lnTo>
                <a:lnTo>
                  <a:pt x="5538434" y="5540742"/>
                </a:lnTo>
                <a:close/>
              </a:path>
            </a:pathLst>
          </a:custGeom>
          <a:blipFill>
            <a:blip r:embed="rId4">
              <a:alphaModFix amt="1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510C193-C1D1-DBD2-BEC3-DFF06677BF22}"/>
              </a:ext>
            </a:extLst>
          </p:cNvPr>
          <p:cNvGrpSpPr/>
          <p:nvPr/>
        </p:nvGrpSpPr>
        <p:grpSpPr>
          <a:xfrm>
            <a:off x="34363093" y="12399352"/>
            <a:ext cx="6667080" cy="666708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C93E00C-F7FE-0206-D240-0D06BD09A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AECB440-7CD3-555F-1A93-00AE440B6FC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C4B1711-6F18-D3B8-3301-5FE730DD0A36}"/>
              </a:ext>
            </a:extLst>
          </p:cNvPr>
          <p:cNvSpPr txBox="1"/>
          <p:nvPr/>
        </p:nvSpPr>
        <p:spPr>
          <a:xfrm>
            <a:off x="34625491" y="19523217"/>
            <a:ext cx="6142279" cy="132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618">
                <a:solidFill>
                  <a:srgbClr val="FFFFFF"/>
                </a:solidFill>
                <a:latin typeface="Open Sauce"/>
              </a:rPr>
              <a:t>Juliana Silva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228BB86-947B-1BA7-241B-E3EB1D3E804A}"/>
              </a:ext>
            </a:extLst>
          </p:cNvPr>
          <p:cNvGrpSpPr/>
          <p:nvPr/>
        </p:nvGrpSpPr>
        <p:grpSpPr>
          <a:xfrm>
            <a:off x="12807551" y="5349241"/>
            <a:ext cx="17374130" cy="5022127"/>
            <a:chOff x="0" y="0"/>
            <a:chExt cx="3560110" cy="10290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75094B4-2079-137A-EC82-5B9DDED6185A}"/>
                </a:ext>
              </a:extLst>
            </p:cNvPr>
            <p:cNvSpPr/>
            <p:nvPr/>
          </p:nvSpPr>
          <p:spPr>
            <a:xfrm>
              <a:off x="0" y="0"/>
              <a:ext cx="3560110" cy="1029077"/>
            </a:xfrm>
            <a:custGeom>
              <a:avLst/>
              <a:gdLst/>
              <a:ahLst/>
              <a:cxnLst/>
              <a:rect l="l" t="t" r="r" b="b"/>
              <a:pathLst>
                <a:path w="3560110" h="1029077">
                  <a:moveTo>
                    <a:pt x="3356910" y="0"/>
                  </a:moveTo>
                  <a:lnTo>
                    <a:pt x="0" y="0"/>
                  </a:lnTo>
                  <a:lnTo>
                    <a:pt x="203200" y="1029077"/>
                  </a:lnTo>
                  <a:lnTo>
                    <a:pt x="3560110" y="1029077"/>
                  </a:lnTo>
                  <a:lnTo>
                    <a:pt x="3356910" y="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0A1F214-ECD1-20ED-00B6-D8AAB0CD22AB}"/>
                </a:ext>
              </a:extLst>
            </p:cNvPr>
            <p:cNvSpPr txBox="1"/>
            <p:nvPr/>
          </p:nvSpPr>
          <p:spPr>
            <a:xfrm>
              <a:off x="101600" y="-38100"/>
              <a:ext cx="3356910" cy="106717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4CE5AF0-DEBC-C8BB-7468-87D0A703BD79}"/>
              </a:ext>
            </a:extLst>
          </p:cNvPr>
          <p:cNvGrpSpPr/>
          <p:nvPr/>
        </p:nvGrpSpPr>
        <p:grpSpPr>
          <a:xfrm>
            <a:off x="-2632137" y="5349241"/>
            <a:ext cx="17374130" cy="5022127"/>
            <a:chOff x="0" y="0"/>
            <a:chExt cx="3560110" cy="102907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C1DD170-25AD-EAA4-A83C-3E5435D287BE}"/>
                </a:ext>
              </a:extLst>
            </p:cNvPr>
            <p:cNvSpPr/>
            <p:nvPr/>
          </p:nvSpPr>
          <p:spPr>
            <a:xfrm>
              <a:off x="0" y="0"/>
              <a:ext cx="3560110" cy="1029077"/>
            </a:xfrm>
            <a:custGeom>
              <a:avLst/>
              <a:gdLst/>
              <a:ahLst/>
              <a:cxnLst/>
              <a:rect l="l" t="t" r="r" b="b"/>
              <a:pathLst>
                <a:path w="3560110" h="1029077">
                  <a:moveTo>
                    <a:pt x="3356910" y="0"/>
                  </a:moveTo>
                  <a:lnTo>
                    <a:pt x="0" y="0"/>
                  </a:lnTo>
                  <a:lnTo>
                    <a:pt x="203200" y="1029077"/>
                  </a:lnTo>
                  <a:lnTo>
                    <a:pt x="3560110" y="1029077"/>
                  </a:lnTo>
                  <a:lnTo>
                    <a:pt x="3356910" y="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C95D568-D330-0557-94BB-6B9846D1A133}"/>
                </a:ext>
              </a:extLst>
            </p:cNvPr>
            <p:cNvSpPr txBox="1"/>
            <p:nvPr/>
          </p:nvSpPr>
          <p:spPr>
            <a:xfrm>
              <a:off x="101600" y="-38100"/>
              <a:ext cx="3356910" cy="106717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1F0F7083-11F1-7B80-FDC0-D35073041051}"/>
              </a:ext>
            </a:extLst>
          </p:cNvPr>
          <p:cNvSpPr txBox="1"/>
          <p:nvPr/>
        </p:nvSpPr>
        <p:spPr>
          <a:xfrm>
            <a:off x="742700" y="6166499"/>
            <a:ext cx="31469423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00"/>
              </a:lnSpc>
            </a:pPr>
            <a:r>
              <a:rPr lang="en-US" sz="20250">
                <a:solidFill>
                  <a:srgbClr val="FFFFFF"/>
                </a:solidFill>
                <a:latin typeface="Open Sauce Bold"/>
              </a:rPr>
              <a:t>Clinical Case</a:t>
            </a: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0E95FB9-FE09-0CBD-0898-74A995B01B2D}"/>
              </a:ext>
            </a:extLst>
          </p:cNvPr>
          <p:cNvSpPr/>
          <p:nvPr/>
        </p:nvSpPr>
        <p:spPr>
          <a:xfrm>
            <a:off x="1417496" y="26395290"/>
            <a:ext cx="3354445" cy="2347745"/>
          </a:xfrm>
          <a:custGeom>
            <a:avLst/>
            <a:gdLst/>
            <a:ahLst/>
            <a:cxnLst/>
            <a:rect l="l" t="t" r="r" b="b"/>
            <a:pathLst>
              <a:path w="1242387" h="869535">
                <a:moveTo>
                  <a:pt x="0" y="0"/>
                </a:moveTo>
                <a:lnTo>
                  <a:pt x="1242387" y="0"/>
                </a:lnTo>
                <a:lnTo>
                  <a:pt x="1242387" y="869534"/>
                </a:lnTo>
                <a:lnTo>
                  <a:pt x="0" y="86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437"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10A0725-517F-6F12-7A45-BAD60BC74B19}"/>
              </a:ext>
            </a:extLst>
          </p:cNvPr>
          <p:cNvSpPr txBox="1"/>
          <p:nvPr/>
        </p:nvSpPr>
        <p:spPr>
          <a:xfrm>
            <a:off x="6477612" y="22673064"/>
            <a:ext cx="10386482" cy="30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2">
                <a:solidFill>
                  <a:srgbClr val="FFFFFF"/>
                </a:solidFill>
                <a:latin typeface="Open Sauce"/>
              </a:rPr>
              <a:t>Lorem ipsum dolor sit amet, consectetur adipiscing elit. Ut vestibulum pharetra convallis. Sed non dolor a tellus laoreet suscipit eu aliquam nisl. 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107215A2-FA81-7752-DB6C-B28659A1B3E7}"/>
              </a:ext>
            </a:extLst>
          </p:cNvPr>
          <p:cNvSpPr txBox="1"/>
          <p:nvPr/>
        </p:nvSpPr>
        <p:spPr>
          <a:xfrm>
            <a:off x="32513509" y="22673064"/>
            <a:ext cx="10386482" cy="30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2">
                <a:solidFill>
                  <a:srgbClr val="FFFFFF"/>
                </a:solidFill>
                <a:latin typeface="Open Sauce"/>
              </a:rPr>
              <a:t>Lorem ipsum dolor sit amet, consectetur adipiscing elit. Ut vestibulum pharetra convallis. Sed non dolor a tellus laoreet suscipit eu aliquam nisl. 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B4D9BCFF-12B6-211D-C3E5-544434F26DAD}"/>
              </a:ext>
            </a:extLst>
          </p:cNvPr>
          <p:cNvSpPr/>
          <p:nvPr/>
        </p:nvSpPr>
        <p:spPr>
          <a:xfrm>
            <a:off x="-520179" y="2828292"/>
            <a:ext cx="9084344" cy="10064026"/>
          </a:xfrm>
          <a:custGeom>
            <a:avLst/>
            <a:gdLst/>
            <a:ahLst/>
            <a:cxnLst/>
            <a:rect l="l" t="t" r="r" b="b"/>
            <a:pathLst>
              <a:path w="3364572" h="3727417">
                <a:moveTo>
                  <a:pt x="0" y="0"/>
                </a:moveTo>
                <a:lnTo>
                  <a:pt x="3364571" y="0"/>
                </a:lnTo>
                <a:lnTo>
                  <a:pt x="3364571" y="3727417"/>
                </a:lnTo>
                <a:lnTo>
                  <a:pt x="0" y="3727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E7089-F9D7-14B1-D8AA-A44903C3AC81}"/>
              </a:ext>
            </a:extLst>
          </p:cNvPr>
          <p:cNvSpPr txBox="1"/>
          <p:nvPr/>
        </p:nvSpPr>
        <p:spPr>
          <a:xfrm>
            <a:off x="6934200" y="14790183"/>
            <a:ext cx="12263026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7000"/>
              </a:lnSpc>
              <a:buFont typeface="Arial" panose="020B0604020202020204" pitchFamily="34" charset="0"/>
              <a:buChar char="•"/>
            </a:pP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Initial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laboratory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Results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lnSpc>
                <a:spcPts val="7000"/>
              </a:lnSpc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7000"/>
              </a:lnSpc>
              <a:buFont typeface="Courier New" panose="02070309020205020404" pitchFamily="49" charset="0"/>
              <a:buChar char="o"/>
            </a:pP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Negative COVID 19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antigen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test</a:t>
            </a:r>
          </a:p>
          <a:p>
            <a:pPr algn="just">
              <a:lnSpc>
                <a:spcPts val="7000"/>
              </a:lnSpc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7000"/>
              </a:lnSpc>
              <a:buFont typeface="Courier New" panose="02070309020205020404" pitchFamily="49" charset="0"/>
              <a:buChar char="o"/>
            </a:pP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Hypokalemia</a:t>
            </a: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7000"/>
              </a:lnSpc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7000"/>
              </a:lnSpc>
              <a:buFont typeface="Courier New" panose="02070309020205020404" pitchFamily="49" charset="0"/>
              <a:buChar char="o"/>
            </a:pP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Hypomagnesemia</a:t>
            </a: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7000"/>
              </a:lnSpc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7000"/>
              </a:lnSpc>
              <a:buFont typeface="Courier New" panose="02070309020205020404" pitchFamily="49" charset="0"/>
              <a:buChar char="o"/>
            </a:pP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Elevated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inflammatory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markers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ts val="7000"/>
              </a:lnSpc>
            </a:pPr>
            <a:endParaRPr lang="es-ES_tradnl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A6E1CF-7696-A563-9CC4-545772A5975C}"/>
              </a:ext>
            </a:extLst>
          </p:cNvPr>
          <p:cNvSpPr txBox="1"/>
          <p:nvPr/>
        </p:nvSpPr>
        <p:spPr>
          <a:xfrm>
            <a:off x="25565404" y="14790183"/>
            <a:ext cx="118564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Initial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Images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Results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Abdominal/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Pelvic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CT, Head CT, and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Chest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Xray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:” Negative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acute proceses”.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3766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5E1F3-E3DA-03CE-2C80-23D1CC2B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7846B83-9EF6-EC7F-666D-D4962B087D82}"/>
              </a:ext>
            </a:extLst>
          </p:cNvPr>
          <p:cNvSpPr/>
          <p:nvPr/>
        </p:nvSpPr>
        <p:spPr>
          <a:xfrm>
            <a:off x="2777491" y="5361807"/>
            <a:ext cx="3354445" cy="2347745"/>
          </a:xfrm>
          <a:custGeom>
            <a:avLst/>
            <a:gdLst/>
            <a:ahLst/>
            <a:cxnLst/>
            <a:rect l="l" t="t" r="r" b="b"/>
            <a:pathLst>
              <a:path w="1242387" h="869535">
                <a:moveTo>
                  <a:pt x="0" y="0"/>
                </a:moveTo>
                <a:lnTo>
                  <a:pt x="1242387" y="0"/>
                </a:lnTo>
                <a:lnTo>
                  <a:pt x="1242387" y="869534"/>
                </a:lnTo>
                <a:lnTo>
                  <a:pt x="0" y="86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437"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188C232-1DAC-76CE-6C3C-CAA60A388B4E}"/>
              </a:ext>
            </a:extLst>
          </p:cNvPr>
          <p:cNvSpPr txBox="1"/>
          <p:nvPr/>
        </p:nvSpPr>
        <p:spPr>
          <a:xfrm>
            <a:off x="21355260" y="19523217"/>
            <a:ext cx="6667080" cy="276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618">
                <a:solidFill>
                  <a:srgbClr val="FFFFFF"/>
                </a:solidFill>
                <a:latin typeface="Open Sauce"/>
              </a:rPr>
              <a:t>Donna Stroupe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55EAE14-2A48-70AA-25C3-EC888BC8F8AC}"/>
              </a:ext>
            </a:extLst>
          </p:cNvPr>
          <p:cNvSpPr/>
          <p:nvPr/>
        </p:nvSpPr>
        <p:spPr>
          <a:xfrm flipH="1" flipV="1">
            <a:off x="34423828" y="2490426"/>
            <a:ext cx="14953772" cy="14960003"/>
          </a:xfrm>
          <a:custGeom>
            <a:avLst/>
            <a:gdLst/>
            <a:ahLst/>
            <a:cxnLst/>
            <a:rect l="l" t="t" r="r" b="b"/>
            <a:pathLst>
              <a:path w="5538434" h="5540742">
                <a:moveTo>
                  <a:pt x="5538434" y="5540742"/>
                </a:moveTo>
                <a:lnTo>
                  <a:pt x="0" y="5540742"/>
                </a:lnTo>
                <a:lnTo>
                  <a:pt x="0" y="0"/>
                </a:lnTo>
                <a:lnTo>
                  <a:pt x="5538434" y="0"/>
                </a:lnTo>
                <a:lnTo>
                  <a:pt x="5538434" y="5540742"/>
                </a:lnTo>
                <a:close/>
              </a:path>
            </a:pathLst>
          </a:custGeom>
          <a:blipFill>
            <a:blip r:embed="rId4">
              <a:alphaModFix amt="1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F510C193-C1D1-DBD2-BEC3-DFF06677BF22}"/>
              </a:ext>
            </a:extLst>
          </p:cNvPr>
          <p:cNvGrpSpPr/>
          <p:nvPr/>
        </p:nvGrpSpPr>
        <p:grpSpPr>
          <a:xfrm>
            <a:off x="34363093" y="12399352"/>
            <a:ext cx="6667080" cy="666708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C93E00C-F7FE-0206-D240-0D06BD09AB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AECB440-7CD3-555F-1A93-00AE440B6FC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C4B1711-6F18-D3B8-3301-5FE730DD0A36}"/>
              </a:ext>
            </a:extLst>
          </p:cNvPr>
          <p:cNvSpPr txBox="1"/>
          <p:nvPr/>
        </p:nvSpPr>
        <p:spPr>
          <a:xfrm>
            <a:off x="34625491" y="19523217"/>
            <a:ext cx="6142279" cy="132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618">
                <a:solidFill>
                  <a:srgbClr val="FFFFFF"/>
                </a:solidFill>
                <a:latin typeface="Open Sauce"/>
              </a:rPr>
              <a:t>Juliana Silva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228BB86-947B-1BA7-241B-E3EB1D3E804A}"/>
              </a:ext>
            </a:extLst>
          </p:cNvPr>
          <p:cNvGrpSpPr/>
          <p:nvPr/>
        </p:nvGrpSpPr>
        <p:grpSpPr>
          <a:xfrm>
            <a:off x="12807551" y="5349241"/>
            <a:ext cx="17374130" cy="5022127"/>
            <a:chOff x="0" y="0"/>
            <a:chExt cx="3560110" cy="10290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75094B4-2079-137A-EC82-5B9DDED6185A}"/>
                </a:ext>
              </a:extLst>
            </p:cNvPr>
            <p:cNvSpPr/>
            <p:nvPr/>
          </p:nvSpPr>
          <p:spPr>
            <a:xfrm>
              <a:off x="0" y="0"/>
              <a:ext cx="3560110" cy="1029077"/>
            </a:xfrm>
            <a:custGeom>
              <a:avLst/>
              <a:gdLst/>
              <a:ahLst/>
              <a:cxnLst/>
              <a:rect l="l" t="t" r="r" b="b"/>
              <a:pathLst>
                <a:path w="3560110" h="1029077">
                  <a:moveTo>
                    <a:pt x="3356910" y="0"/>
                  </a:moveTo>
                  <a:lnTo>
                    <a:pt x="0" y="0"/>
                  </a:lnTo>
                  <a:lnTo>
                    <a:pt x="203200" y="1029077"/>
                  </a:lnTo>
                  <a:lnTo>
                    <a:pt x="3560110" y="1029077"/>
                  </a:lnTo>
                  <a:lnTo>
                    <a:pt x="3356910" y="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0A1F214-ECD1-20ED-00B6-D8AAB0CD22AB}"/>
                </a:ext>
              </a:extLst>
            </p:cNvPr>
            <p:cNvSpPr txBox="1"/>
            <p:nvPr/>
          </p:nvSpPr>
          <p:spPr>
            <a:xfrm>
              <a:off x="101600" y="-38100"/>
              <a:ext cx="3356910" cy="106717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4CE5AF0-DEBC-C8BB-7468-87D0A703BD79}"/>
              </a:ext>
            </a:extLst>
          </p:cNvPr>
          <p:cNvGrpSpPr/>
          <p:nvPr/>
        </p:nvGrpSpPr>
        <p:grpSpPr>
          <a:xfrm>
            <a:off x="-2632137" y="5349241"/>
            <a:ext cx="17374130" cy="5022127"/>
            <a:chOff x="0" y="0"/>
            <a:chExt cx="3560110" cy="102907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C1DD170-25AD-EAA4-A83C-3E5435D287BE}"/>
                </a:ext>
              </a:extLst>
            </p:cNvPr>
            <p:cNvSpPr/>
            <p:nvPr/>
          </p:nvSpPr>
          <p:spPr>
            <a:xfrm>
              <a:off x="0" y="0"/>
              <a:ext cx="3560110" cy="1029077"/>
            </a:xfrm>
            <a:custGeom>
              <a:avLst/>
              <a:gdLst/>
              <a:ahLst/>
              <a:cxnLst/>
              <a:rect l="l" t="t" r="r" b="b"/>
              <a:pathLst>
                <a:path w="3560110" h="1029077">
                  <a:moveTo>
                    <a:pt x="3356910" y="0"/>
                  </a:moveTo>
                  <a:lnTo>
                    <a:pt x="0" y="0"/>
                  </a:lnTo>
                  <a:lnTo>
                    <a:pt x="203200" y="1029077"/>
                  </a:lnTo>
                  <a:lnTo>
                    <a:pt x="3560110" y="1029077"/>
                  </a:lnTo>
                  <a:lnTo>
                    <a:pt x="3356910" y="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C95D568-D330-0557-94BB-6B9846D1A133}"/>
                </a:ext>
              </a:extLst>
            </p:cNvPr>
            <p:cNvSpPr txBox="1"/>
            <p:nvPr/>
          </p:nvSpPr>
          <p:spPr>
            <a:xfrm>
              <a:off x="101600" y="-38100"/>
              <a:ext cx="3356910" cy="106717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1F0F7083-11F1-7B80-FDC0-D35073041051}"/>
              </a:ext>
            </a:extLst>
          </p:cNvPr>
          <p:cNvSpPr txBox="1"/>
          <p:nvPr/>
        </p:nvSpPr>
        <p:spPr>
          <a:xfrm>
            <a:off x="742700" y="6166499"/>
            <a:ext cx="31469423" cy="3256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250" dirty="0">
                <a:solidFill>
                  <a:srgbClr val="FFFFFF"/>
                </a:solidFill>
                <a:latin typeface="Open Sauce Bold"/>
              </a:rPr>
              <a:t>Hospital Course</a:t>
            </a: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0E95FB9-FE09-0CBD-0898-74A995B01B2D}"/>
              </a:ext>
            </a:extLst>
          </p:cNvPr>
          <p:cNvSpPr/>
          <p:nvPr/>
        </p:nvSpPr>
        <p:spPr>
          <a:xfrm>
            <a:off x="1417496" y="26395290"/>
            <a:ext cx="3354445" cy="2347745"/>
          </a:xfrm>
          <a:custGeom>
            <a:avLst/>
            <a:gdLst/>
            <a:ahLst/>
            <a:cxnLst/>
            <a:rect l="l" t="t" r="r" b="b"/>
            <a:pathLst>
              <a:path w="1242387" h="869535">
                <a:moveTo>
                  <a:pt x="0" y="0"/>
                </a:moveTo>
                <a:lnTo>
                  <a:pt x="1242387" y="0"/>
                </a:lnTo>
                <a:lnTo>
                  <a:pt x="1242387" y="869534"/>
                </a:lnTo>
                <a:lnTo>
                  <a:pt x="0" y="86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437"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10A0725-517F-6F12-7A45-BAD60BC74B19}"/>
              </a:ext>
            </a:extLst>
          </p:cNvPr>
          <p:cNvSpPr txBox="1"/>
          <p:nvPr/>
        </p:nvSpPr>
        <p:spPr>
          <a:xfrm>
            <a:off x="6477612" y="22673064"/>
            <a:ext cx="10386482" cy="30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2">
                <a:solidFill>
                  <a:srgbClr val="FFFFFF"/>
                </a:solidFill>
                <a:latin typeface="Open Sauce"/>
              </a:rPr>
              <a:t>Lorem ipsum dolor sit amet, consectetur adipiscing elit. Ut vestibulum pharetra convallis. Sed non dolor a tellus laoreet suscipit eu aliquam nisl. 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107215A2-FA81-7752-DB6C-B28659A1B3E7}"/>
              </a:ext>
            </a:extLst>
          </p:cNvPr>
          <p:cNvSpPr txBox="1"/>
          <p:nvPr/>
        </p:nvSpPr>
        <p:spPr>
          <a:xfrm>
            <a:off x="32513509" y="22673064"/>
            <a:ext cx="10386482" cy="30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2">
                <a:solidFill>
                  <a:srgbClr val="FFFFFF"/>
                </a:solidFill>
                <a:latin typeface="Open Sauce"/>
              </a:rPr>
              <a:t>Lorem ipsum dolor sit amet, consectetur adipiscing elit. Ut vestibulum pharetra convallis. Sed non dolor a tellus laoreet suscipit eu aliquam nisl. 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B4D9BCFF-12B6-211D-C3E5-544434F26DAD}"/>
              </a:ext>
            </a:extLst>
          </p:cNvPr>
          <p:cNvSpPr/>
          <p:nvPr/>
        </p:nvSpPr>
        <p:spPr>
          <a:xfrm>
            <a:off x="-520179" y="2828292"/>
            <a:ext cx="9084344" cy="10064026"/>
          </a:xfrm>
          <a:custGeom>
            <a:avLst/>
            <a:gdLst/>
            <a:ahLst/>
            <a:cxnLst/>
            <a:rect l="l" t="t" r="r" b="b"/>
            <a:pathLst>
              <a:path w="3364572" h="3727417">
                <a:moveTo>
                  <a:pt x="0" y="0"/>
                </a:moveTo>
                <a:lnTo>
                  <a:pt x="3364571" y="0"/>
                </a:lnTo>
                <a:lnTo>
                  <a:pt x="3364571" y="3727417"/>
                </a:lnTo>
                <a:lnTo>
                  <a:pt x="0" y="3727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08211B-852E-DBA1-E9E1-3C4E22B810A9}"/>
              </a:ext>
            </a:extLst>
          </p:cNvPr>
          <p:cNvSpPr txBox="1"/>
          <p:nvPr/>
        </p:nvSpPr>
        <p:spPr>
          <a:xfrm>
            <a:off x="1993884" y="14119462"/>
            <a:ext cx="20796926" cy="1248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Fever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spikes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appeared</a:t>
            </a: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Patient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developed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Day #6,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hypoactivity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lethargy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disorientation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episodes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compromised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vision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moderate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shortness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breath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and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upper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extremities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tremors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COVID-19 antigen test yielded positive.</a:t>
            </a:r>
          </a:p>
          <a:p>
            <a:pPr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</a:pPr>
            <a:endParaRPr lang="en-US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Thiamine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levels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low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at 24.8 </a:t>
            </a: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nmol/L </a:t>
            </a:r>
          </a:p>
          <a:p>
            <a:pPr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Chest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Xray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Suggestive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findings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pneumonia</a:t>
            </a:r>
            <a:endParaRPr lang="en-US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7C928-84E9-9A34-D4B9-4DC4656CC2D6}"/>
              </a:ext>
            </a:extLst>
          </p:cNvPr>
          <p:cNvSpPr txBox="1"/>
          <p:nvPr/>
        </p:nvSpPr>
        <p:spPr>
          <a:xfrm>
            <a:off x="23968405" y="14119462"/>
            <a:ext cx="24231600" cy="964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MRI results indicative of WE</a:t>
            </a:r>
          </a:p>
          <a:p>
            <a:pPr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</a:pPr>
            <a:endParaRPr lang="en-US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Patient started on Thiamine 500mg IV q8hr for 5 days. </a:t>
            </a:r>
          </a:p>
          <a:p>
            <a:pPr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</a:pPr>
            <a:endParaRPr lang="en-US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Although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thiamine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replacement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was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promptly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initiated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and a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collaborative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multidisciplinary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approach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was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taken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patient's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condition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worsened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</a:pPr>
            <a:endParaRPr lang="es-ES_tradnl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Ultimately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deteriorating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towards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a fatal </a:t>
            </a:r>
            <a:r>
              <a:rPr lang="es-ES_tradnl" sz="6600" kern="1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outcome</a:t>
            </a:r>
            <a:r>
              <a:rPr lang="es-ES_tradnl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  </a:t>
            </a:r>
            <a:endParaRPr lang="en-PR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6600"/>
              </a:lnSpc>
              <a:spcBef>
                <a:spcPts val="600"/>
              </a:spcBef>
              <a:spcAft>
                <a:spcPts val="600"/>
              </a:spcAft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917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6F335-805C-8CE9-491F-1C6F1ED59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AB678B-9F23-33C3-1E6E-9EB10408FD30}"/>
              </a:ext>
            </a:extLst>
          </p:cNvPr>
          <p:cNvSpPr/>
          <p:nvPr/>
        </p:nvSpPr>
        <p:spPr>
          <a:xfrm>
            <a:off x="2777491" y="5361807"/>
            <a:ext cx="3354445" cy="2347745"/>
          </a:xfrm>
          <a:custGeom>
            <a:avLst/>
            <a:gdLst/>
            <a:ahLst/>
            <a:cxnLst/>
            <a:rect l="l" t="t" r="r" b="b"/>
            <a:pathLst>
              <a:path w="1242387" h="869535">
                <a:moveTo>
                  <a:pt x="0" y="0"/>
                </a:moveTo>
                <a:lnTo>
                  <a:pt x="1242387" y="0"/>
                </a:lnTo>
                <a:lnTo>
                  <a:pt x="1242387" y="869534"/>
                </a:lnTo>
                <a:lnTo>
                  <a:pt x="0" y="86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437"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515E44B-9787-05A9-F335-D10F0A3D14D1}"/>
              </a:ext>
            </a:extLst>
          </p:cNvPr>
          <p:cNvSpPr txBox="1"/>
          <p:nvPr/>
        </p:nvSpPr>
        <p:spPr>
          <a:xfrm>
            <a:off x="21355260" y="19523217"/>
            <a:ext cx="6667080" cy="276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618">
                <a:solidFill>
                  <a:srgbClr val="FFFFFF"/>
                </a:solidFill>
                <a:latin typeface="Open Sauce"/>
              </a:rPr>
              <a:t>Donna Stroupe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2B60D93-9030-5ECD-4455-53F8851ACC9C}"/>
              </a:ext>
            </a:extLst>
          </p:cNvPr>
          <p:cNvSpPr/>
          <p:nvPr/>
        </p:nvSpPr>
        <p:spPr>
          <a:xfrm flipH="1" flipV="1">
            <a:off x="34423828" y="2490426"/>
            <a:ext cx="14953772" cy="14960003"/>
          </a:xfrm>
          <a:custGeom>
            <a:avLst/>
            <a:gdLst/>
            <a:ahLst/>
            <a:cxnLst/>
            <a:rect l="l" t="t" r="r" b="b"/>
            <a:pathLst>
              <a:path w="5538434" h="5540742">
                <a:moveTo>
                  <a:pt x="5538434" y="5540742"/>
                </a:moveTo>
                <a:lnTo>
                  <a:pt x="0" y="5540742"/>
                </a:lnTo>
                <a:lnTo>
                  <a:pt x="0" y="0"/>
                </a:lnTo>
                <a:lnTo>
                  <a:pt x="5538434" y="0"/>
                </a:lnTo>
                <a:lnTo>
                  <a:pt x="5538434" y="5540742"/>
                </a:lnTo>
                <a:close/>
              </a:path>
            </a:pathLst>
          </a:custGeom>
          <a:blipFill>
            <a:blip r:embed="rId4">
              <a:alphaModFix amt="1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4A3C46F-98B3-0DC1-050B-B6CD10304993}"/>
              </a:ext>
            </a:extLst>
          </p:cNvPr>
          <p:cNvGrpSpPr/>
          <p:nvPr/>
        </p:nvGrpSpPr>
        <p:grpSpPr>
          <a:xfrm>
            <a:off x="34363093" y="12399352"/>
            <a:ext cx="6667080" cy="666708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ECE66EB-A105-0934-C8FF-3189452E2A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5758FEF-5F69-C6B8-A317-412171FDDCB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7A25273-037B-64B7-F143-28C5FA1BDEEB}"/>
              </a:ext>
            </a:extLst>
          </p:cNvPr>
          <p:cNvSpPr txBox="1"/>
          <p:nvPr/>
        </p:nvSpPr>
        <p:spPr>
          <a:xfrm>
            <a:off x="34625491" y="19523217"/>
            <a:ext cx="6142279" cy="1328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618">
                <a:solidFill>
                  <a:srgbClr val="FFFFFF"/>
                </a:solidFill>
                <a:latin typeface="Open Sauce"/>
              </a:rPr>
              <a:t>Juliana Silva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2286D1F-26F2-B7ED-010C-F5191827257F}"/>
              </a:ext>
            </a:extLst>
          </p:cNvPr>
          <p:cNvGrpSpPr/>
          <p:nvPr/>
        </p:nvGrpSpPr>
        <p:grpSpPr>
          <a:xfrm>
            <a:off x="12807551" y="5349241"/>
            <a:ext cx="17374130" cy="5022127"/>
            <a:chOff x="0" y="0"/>
            <a:chExt cx="3560110" cy="10290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1EF7CC1-D4A8-9227-D954-42D0E9700DDC}"/>
                </a:ext>
              </a:extLst>
            </p:cNvPr>
            <p:cNvSpPr/>
            <p:nvPr/>
          </p:nvSpPr>
          <p:spPr>
            <a:xfrm>
              <a:off x="0" y="0"/>
              <a:ext cx="3560110" cy="1029077"/>
            </a:xfrm>
            <a:custGeom>
              <a:avLst/>
              <a:gdLst/>
              <a:ahLst/>
              <a:cxnLst/>
              <a:rect l="l" t="t" r="r" b="b"/>
              <a:pathLst>
                <a:path w="3560110" h="1029077">
                  <a:moveTo>
                    <a:pt x="3356910" y="0"/>
                  </a:moveTo>
                  <a:lnTo>
                    <a:pt x="0" y="0"/>
                  </a:lnTo>
                  <a:lnTo>
                    <a:pt x="203200" y="1029077"/>
                  </a:lnTo>
                  <a:lnTo>
                    <a:pt x="3560110" y="1029077"/>
                  </a:lnTo>
                  <a:lnTo>
                    <a:pt x="3356910" y="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9496C18-D093-CADA-3473-82B28788E77A}"/>
                </a:ext>
              </a:extLst>
            </p:cNvPr>
            <p:cNvSpPr txBox="1"/>
            <p:nvPr/>
          </p:nvSpPr>
          <p:spPr>
            <a:xfrm>
              <a:off x="101600" y="-38100"/>
              <a:ext cx="3356910" cy="106717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C8BD6D5-BEDA-CCC9-095F-A8F171C9A165}"/>
              </a:ext>
            </a:extLst>
          </p:cNvPr>
          <p:cNvGrpSpPr/>
          <p:nvPr/>
        </p:nvGrpSpPr>
        <p:grpSpPr>
          <a:xfrm>
            <a:off x="-2632137" y="5349241"/>
            <a:ext cx="17374130" cy="5022127"/>
            <a:chOff x="0" y="0"/>
            <a:chExt cx="3560110" cy="102907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34C3E2C-665B-8D1F-330A-272ADDD6EEDC}"/>
                </a:ext>
              </a:extLst>
            </p:cNvPr>
            <p:cNvSpPr/>
            <p:nvPr/>
          </p:nvSpPr>
          <p:spPr>
            <a:xfrm>
              <a:off x="0" y="0"/>
              <a:ext cx="3560110" cy="1029077"/>
            </a:xfrm>
            <a:custGeom>
              <a:avLst/>
              <a:gdLst/>
              <a:ahLst/>
              <a:cxnLst/>
              <a:rect l="l" t="t" r="r" b="b"/>
              <a:pathLst>
                <a:path w="3560110" h="1029077">
                  <a:moveTo>
                    <a:pt x="3356910" y="0"/>
                  </a:moveTo>
                  <a:lnTo>
                    <a:pt x="0" y="0"/>
                  </a:lnTo>
                  <a:lnTo>
                    <a:pt x="203200" y="1029077"/>
                  </a:lnTo>
                  <a:lnTo>
                    <a:pt x="3560110" y="1029077"/>
                  </a:lnTo>
                  <a:lnTo>
                    <a:pt x="3356910" y="0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51C761C-033A-C6DC-051E-41E9336586B3}"/>
                </a:ext>
              </a:extLst>
            </p:cNvPr>
            <p:cNvSpPr txBox="1"/>
            <p:nvPr/>
          </p:nvSpPr>
          <p:spPr>
            <a:xfrm>
              <a:off x="101600" y="-38100"/>
              <a:ext cx="3356910" cy="1067177"/>
            </a:xfrm>
            <a:prstGeom prst="rect">
              <a:avLst/>
            </a:prstGeom>
          </p:spPr>
          <p:txBody>
            <a:bodyPr lIns="137160" tIns="137160" rIns="137160" bIns="137160" rtlCol="0" anchor="ctr"/>
            <a:lstStyle/>
            <a:p>
              <a:pPr algn="ctr">
                <a:lnSpc>
                  <a:spcPts val="7179"/>
                </a:lnSpc>
              </a:pPr>
              <a:endParaRPr sz="17472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DAFE41DE-3462-D5DD-B956-281D679423E2}"/>
              </a:ext>
            </a:extLst>
          </p:cNvPr>
          <p:cNvSpPr txBox="1"/>
          <p:nvPr/>
        </p:nvSpPr>
        <p:spPr>
          <a:xfrm>
            <a:off x="742700" y="6166499"/>
            <a:ext cx="31469423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00"/>
              </a:lnSpc>
            </a:pPr>
            <a:r>
              <a:rPr lang="en-US" sz="20250" dirty="0">
                <a:solidFill>
                  <a:srgbClr val="FFFFFF"/>
                </a:solidFill>
                <a:latin typeface="Open Sauce Bold"/>
              </a:rPr>
              <a:t>Images</a:t>
            </a:r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2197E70C-BDE0-49EE-CB00-E20E3F03B126}"/>
              </a:ext>
            </a:extLst>
          </p:cNvPr>
          <p:cNvSpPr/>
          <p:nvPr/>
        </p:nvSpPr>
        <p:spPr>
          <a:xfrm>
            <a:off x="1417496" y="26395290"/>
            <a:ext cx="3354445" cy="2347745"/>
          </a:xfrm>
          <a:custGeom>
            <a:avLst/>
            <a:gdLst/>
            <a:ahLst/>
            <a:cxnLst/>
            <a:rect l="l" t="t" r="r" b="b"/>
            <a:pathLst>
              <a:path w="1242387" h="869535">
                <a:moveTo>
                  <a:pt x="0" y="0"/>
                </a:moveTo>
                <a:lnTo>
                  <a:pt x="1242387" y="0"/>
                </a:lnTo>
                <a:lnTo>
                  <a:pt x="1242387" y="869534"/>
                </a:lnTo>
                <a:lnTo>
                  <a:pt x="0" y="869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3437"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285CAAF-196E-5AF1-6E50-8C90B1EF27FA}"/>
              </a:ext>
            </a:extLst>
          </p:cNvPr>
          <p:cNvSpPr txBox="1"/>
          <p:nvPr/>
        </p:nvSpPr>
        <p:spPr>
          <a:xfrm>
            <a:off x="6477612" y="22673064"/>
            <a:ext cx="10386482" cy="30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2">
                <a:solidFill>
                  <a:srgbClr val="FFFFFF"/>
                </a:solidFill>
                <a:latin typeface="Open Sauce"/>
              </a:rPr>
              <a:t>Lorem ipsum dolor sit amet, consectetur adipiscing elit. Ut vestibulum pharetra convallis. Sed non dolor a tellus laoreet suscipit eu aliquam nisl. 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4F8EF3CB-3D11-91AE-938B-87D0252140AF}"/>
              </a:ext>
            </a:extLst>
          </p:cNvPr>
          <p:cNvSpPr txBox="1"/>
          <p:nvPr/>
        </p:nvSpPr>
        <p:spPr>
          <a:xfrm>
            <a:off x="19495559" y="22673064"/>
            <a:ext cx="10386482" cy="30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2">
                <a:solidFill>
                  <a:srgbClr val="FFFFFF"/>
                </a:solidFill>
                <a:latin typeface="Open Sauce"/>
              </a:rPr>
              <a:t>Lorem ipsum dolor sit amet, consectetur adipiscing elit. Ut vestibulum pharetra convallis. Sed non dolor a tellus laoreet suscipit eu aliquam nisl. 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CEE40C42-5A27-D347-FCEE-ED5C2957F2A1}"/>
              </a:ext>
            </a:extLst>
          </p:cNvPr>
          <p:cNvSpPr txBox="1"/>
          <p:nvPr/>
        </p:nvSpPr>
        <p:spPr>
          <a:xfrm>
            <a:off x="32513509" y="22673064"/>
            <a:ext cx="10386482" cy="3010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4"/>
              </a:lnSpc>
            </a:pPr>
            <a:r>
              <a:rPr lang="en-US" sz="4282">
                <a:solidFill>
                  <a:srgbClr val="FFFFFF"/>
                </a:solidFill>
                <a:latin typeface="Open Sauce"/>
              </a:rPr>
              <a:t>Lorem ipsum dolor sit amet, consectetur adipiscing elit. Ut vestibulum pharetra convallis. Sed non dolor a tellus laoreet suscipit eu aliquam nisl. </a:t>
            </a: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789BAC9A-A082-BFF3-1EB2-5C3A1C2FC8E4}"/>
              </a:ext>
            </a:extLst>
          </p:cNvPr>
          <p:cNvSpPr/>
          <p:nvPr/>
        </p:nvSpPr>
        <p:spPr>
          <a:xfrm>
            <a:off x="-520179" y="2828292"/>
            <a:ext cx="9084344" cy="10064026"/>
          </a:xfrm>
          <a:custGeom>
            <a:avLst/>
            <a:gdLst/>
            <a:ahLst/>
            <a:cxnLst/>
            <a:rect l="l" t="t" r="r" b="b"/>
            <a:pathLst>
              <a:path w="3364572" h="3727417">
                <a:moveTo>
                  <a:pt x="0" y="0"/>
                </a:moveTo>
                <a:lnTo>
                  <a:pt x="3364571" y="0"/>
                </a:lnTo>
                <a:lnTo>
                  <a:pt x="3364571" y="3727417"/>
                </a:lnTo>
                <a:lnTo>
                  <a:pt x="0" y="3727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E0E6FC-5044-436D-D90F-967466623945}"/>
              </a:ext>
            </a:extLst>
          </p:cNvPr>
          <p:cNvSpPr txBox="1"/>
          <p:nvPr/>
        </p:nvSpPr>
        <p:spPr>
          <a:xfrm>
            <a:off x="6477609" y="12765155"/>
            <a:ext cx="3817559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27" name="Picture 26" descr="A close-up of a brain scan&#10;&#10;Description automatically generated">
            <a:extLst>
              <a:ext uri="{FF2B5EF4-FFF2-40B4-BE49-F238E27FC236}">
                <a16:creationId xmlns:a16="http://schemas.microsoft.com/office/drawing/2014/main" id="{C4E742EF-3459-C3EC-4630-6937D4B58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36" y="10972800"/>
            <a:ext cx="35244664" cy="198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9944" y="26271558"/>
            <a:ext cx="53570757" cy="4953466"/>
            <a:chOff x="0" y="0"/>
            <a:chExt cx="11342916" cy="1048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42916" cy="1048832"/>
            </a:xfrm>
            <a:custGeom>
              <a:avLst/>
              <a:gdLst/>
              <a:ahLst/>
              <a:cxnLst/>
              <a:rect l="l" t="t" r="r" b="b"/>
              <a:pathLst>
                <a:path w="11342916" h="1048832">
                  <a:moveTo>
                    <a:pt x="0" y="0"/>
                  </a:moveTo>
                  <a:lnTo>
                    <a:pt x="11342916" y="0"/>
                  </a:lnTo>
                  <a:lnTo>
                    <a:pt x="11342916" y="1048832"/>
                  </a:lnTo>
                  <a:lnTo>
                    <a:pt x="0" y="1048832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342916" cy="1086932"/>
            </a:xfrm>
            <a:prstGeom prst="rect">
              <a:avLst/>
            </a:prstGeom>
          </p:spPr>
          <p:txBody>
            <a:bodyPr lIns="85982" tIns="85982" rIns="85982" bIns="85982" rtlCol="0" anchor="ctr"/>
            <a:lstStyle/>
            <a:p>
              <a:pPr algn="ctr">
                <a:lnSpc>
                  <a:spcPts val="3316"/>
                </a:lnSpc>
              </a:pPr>
              <a:endParaRPr sz="17472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417004" y="5898016"/>
            <a:ext cx="22905388" cy="252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2"/>
              </a:lnSpc>
              <a:spcBef>
                <a:spcPct val="0"/>
              </a:spcBef>
            </a:pPr>
            <a:r>
              <a:rPr lang="en-US" sz="15422" spc="1879">
                <a:solidFill>
                  <a:srgbClr val="1A4C8A"/>
                </a:solidFill>
                <a:latin typeface="Open Sauce Bold"/>
              </a:rPr>
              <a:t>DISCUSION</a:t>
            </a:r>
          </a:p>
        </p:txBody>
      </p:sp>
      <p:sp>
        <p:nvSpPr>
          <p:cNvPr id="7" name="Freeform 7"/>
          <p:cNvSpPr/>
          <p:nvPr/>
        </p:nvSpPr>
        <p:spPr>
          <a:xfrm>
            <a:off x="-4526279" y="-3813412"/>
            <a:ext cx="20578566" cy="24657253"/>
          </a:xfrm>
          <a:custGeom>
            <a:avLst/>
            <a:gdLst/>
            <a:ahLst/>
            <a:cxnLst/>
            <a:rect l="l" t="t" r="r" b="b"/>
            <a:pathLst>
              <a:path w="9595605" h="10630425">
                <a:moveTo>
                  <a:pt x="0" y="0"/>
                </a:moveTo>
                <a:lnTo>
                  <a:pt x="9595605" y="0"/>
                </a:lnTo>
                <a:lnTo>
                  <a:pt x="9595605" y="10630425"/>
                </a:lnTo>
                <a:lnTo>
                  <a:pt x="0" y="10630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D7B4D-6054-E4BA-0017-F6E75F1C94E4}"/>
              </a:ext>
            </a:extLst>
          </p:cNvPr>
          <p:cNvSpPr txBox="1"/>
          <p:nvPr/>
        </p:nvSpPr>
        <p:spPr>
          <a:xfrm>
            <a:off x="13335000" y="11049000"/>
            <a:ext cx="35737800" cy="1155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uniqueness of this case is found in its infrequency, as it establishes a connection between, WE and COVID-19, specifically in a patient who does not consume alcohol. </a:t>
            </a:r>
          </a:p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Due to the underdiagnosis of WE, the utilization of imaging studies, laboratory testing, and thiamine supplementation should be considered in the presence of reasonable suspicion when risk factors are present.</a:t>
            </a:r>
          </a:p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Thiamine replacement is a non-dangerous, low cost, and effective treatment that can partially or completely reverse signs, symptoms, and consequences of this fatal disease. </a:t>
            </a:r>
            <a:endParaRPr lang="en-PR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7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9944" y="26271558"/>
            <a:ext cx="53570757" cy="4953466"/>
            <a:chOff x="0" y="0"/>
            <a:chExt cx="11342916" cy="10488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42916" cy="1048832"/>
            </a:xfrm>
            <a:custGeom>
              <a:avLst/>
              <a:gdLst/>
              <a:ahLst/>
              <a:cxnLst/>
              <a:rect l="l" t="t" r="r" b="b"/>
              <a:pathLst>
                <a:path w="11342916" h="1048832">
                  <a:moveTo>
                    <a:pt x="0" y="0"/>
                  </a:moveTo>
                  <a:lnTo>
                    <a:pt x="11342916" y="0"/>
                  </a:lnTo>
                  <a:lnTo>
                    <a:pt x="11342916" y="1048832"/>
                  </a:lnTo>
                  <a:lnTo>
                    <a:pt x="0" y="1048832"/>
                  </a:lnTo>
                  <a:close/>
                </a:path>
              </a:pathLst>
            </a:custGeom>
            <a:solidFill>
              <a:srgbClr val="1A4C8A"/>
            </a:solidFill>
          </p:spPr>
          <p:txBody>
            <a:bodyPr/>
            <a:lstStyle/>
            <a:p>
              <a:endParaRPr lang="en-US" sz="17472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342916" cy="1086932"/>
            </a:xfrm>
            <a:prstGeom prst="rect">
              <a:avLst/>
            </a:prstGeom>
          </p:spPr>
          <p:txBody>
            <a:bodyPr lIns="85982" tIns="85982" rIns="85982" bIns="85982" rtlCol="0" anchor="ctr"/>
            <a:lstStyle/>
            <a:p>
              <a:pPr algn="ctr">
                <a:lnSpc>
                  <a:spcPts val="3316"/>
                </a:lnSpc>
              </a:pPr>
              <a:endParaRPr sz="17472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3417004" y="5898016"/>
            <a:ext cx="22905388" cy="252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2"/>
              </a:lnSpc>
              <a:spcBef>
                <a:spcPct val="0"/>
              </a:spcBef>
            </a:pPr>
            <a:r>
              <a:rPr lang="en-US" sz="15422" spc="1879" dirty="0">
                <a:solidFill>
                  <a:srgbClr val="1A4C8A"/>
                </a:solidFill>
                <a:latin typeface="Open Sauce Bold"/>
              </a:rPr>
              <a:t>Learning Points</a:t>
            </a:r>
          </a:p>
        </p:txBody>
      </p:sp>
      <p:sp>
        <p:nvSpPr>
          <p:cNvPr id="7" name="Freeform 7"/>
          <p:cNvSpPr/>
          <p:nvPr/>
        </p:nvSpPr>
        <p:spPr>
          <a:xfrm>
            <a:off x="-4526279" y="-3813412"/>
            <a:ext cx="20578566" cy="24657253"/>
          </a:xfrm>
          <a:custGeom>
            <a:avLst/>
            <a:gdLst/>
            <a:ahLst/>
            <a:cxnLst/>
            <a:rect l="l" t="t" r="r" b="b"/>
            <a:pathLst>
              <a:path w="9595605" h="10630425">
                <a:moveTo>
                  <a:pt x="0" y="0"/>
                </a:moveTo>
                <a:lnTo>
                  <a:pt x="9595605" y="0"/>
                </a:lnTo>
                <a:lnTo>
                  <a:pt x="9595605" y="10630425"/>
                </a:lnTo>
                <a:lnTo>
                  <a:pt x="0" y="10630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/>
            </a:stretch>
          </a:blipFill>
        </p:spPr>
        <p:txBody>
          <a:bodyPr/>
          <a:lstStyle/>
          <a:p>
            <a:endParaRPr lang="en-US" sz="17472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D3EB5-A527-76BE-6F43-ACE2D2D21630}"/>
              </a:ext>
            </a:extLst>
          </p:cNvPr>
          <p:cNvSpPr txBox="1"/>
          <p:nvPr/>
        </p:nvSpPr>
        <p:spPr>
          <a:xfrm>
            <a:off x="15621000" y="10439400"/>
            <a:ext cx="32918400" cy="96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the context of evolving clinical scenarios such as COVID-19 infection heightened awareness is needed among healthcare providers regarding atypical presentations of WE.</a:t>
            </a:r>
          </a:p>
          <a:p>
            <a:pPr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</a:pPr>
            <a:endParaRPr lang="en-US" sz="6600" kern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600" kern="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In many cases, it is our responsibility as primary care physicians to identify, diagnose, and initiate treatment for such conditions in order to facilitate the formation of a interdisciplinary care team and provide the best possible outcome for the patient. </a:t>
            </a:r>
          </a:p>
          <a:p>
            <a:pPr marL="274320" indent="-274320" algn="just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PR" sz="88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Aharoni" pitchFamily="2" charset="-79"/>
            </a:endParaRPr>
          </a:p>
          <a:p>
            <a:pPr>
              <a:lnSpc>
                <a:spcPts val="7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2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33430</TotalTime>
  <Words>2544</Words>
  <Application>Microsoft Office PowerPoint</Application>
  <PresentationFormat>Custom</PresentationFormat>
  <Paragraphs>192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-apple-system</vt:lpstr>
      <vt:lpstr>Arial</vt:lpstr>
      <vt:lpstr>Calibri</vt:lpstr>
      <vt:lpstr>Courier New</vt:lpstr>
      <vt:lpstr>Open Sans Light</vt:lpstr>
      <vt:lpstr>Open Sauce</vt:lpstr>
      <vt:lpstr>Open Sauce Bold</vt:lpstr>
      <vt:lpstr>Open Sauce Semi-Bold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Villarreal</dc:creator>
  <cp:lastModifiedBy>SHEILA ACOSTA HERNANDEZ</cp:lastModifiedBy>
  <cp:revision>232</cp:revision>
  <cp:lastPrinted>2015-03-23T17:42:21Z</cp:lastPrinted>
  <dcterms:created xsi:type="dcterms:W3CDTF">2014-05-13T19:53:59Z</dcterms:created>
  <dcterms:modified xsi:type="dcterms:W3CDTF">2024-03-06T19:12:26Z</dcterms:modified>
</cp:coreProperties>
</file>