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7"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48"/>
    <p:restoredTop sz="96327"/>
  </p:normalViewPr>
  <p:slideViewPr>
    <p:cSldViewPr snapToGrid="0">
      <p:cViewPr varScale="1">
        <p:scale>
          <a:sx n="33" d="100"/>
          <a:sy n="33" d="100"/>
        </p:scale>
        <p:origin x="1592"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901549-6B2F-3F49-AC36-BD8A2DFAAB66}" type="datetimeFigureOut">
              <a:rPr lang="en-US" smtClean="0"/>
              <a:t>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283808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901549-6B2F-3F49-AC36-BD8A2DFAAB66}" type="datetimeFigureOut">
              <a:rPr lang="en-US" smtClean="0"/>
              <a:t>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2283773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901549-6B2F-3F49-AC36-BD8A2DFAAB66}" type="datetimeFigureOut">
              <a:rPr lang="en-US" smtClean="0"/>
              <a:t>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1226921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901549-6B2F-3F49-AC36-BD8A2DFAAB66}" type="datetimeFigureOut">
              <a:rPr lang="en-US" smtClean="0"/>
              <a:t>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1029082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901549-6B2F-3F49-AC36-BD8A2DFAAB66}" type="datetimeFigureOut">
              <a:rPr lang="en-US" smtClean="0"/>
              <a:t>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1809300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901549-6B2F-3F49-AC36-BD8A2DFAAB66}" type="datetimeFigureOut">
              <a:rPr lang="en-US" smtClean="0"/>
              <a:t>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334569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901549-6B2F-3F49-AC36-BD8A2DFAAB66}" type="datetimeFigureOut">
              <a:rPr lang="en-US" smtClean="0"/>
              <a:t>3/1/24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4120705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901549-6B2F-3F49-AC36-BD8A2DFAAB66}" type="datetimeFigureOut">
              <a:rPr lang="en-US" smtClean="0"/>
              <a:t>3/1/24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186454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901549-6B2F-3F49-AC36-BD8A2DFAAB66}" type="datetimeFigureOut">
              <a:rPr lang="en-US" smtClean="0"/>
              <a:t>3/1/24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199004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48901549-6B2F-3F49-AC36-BD8A2DFAAB66}" type="datetimeFigureOut">
              <a:rPr lang="en-US" smtClean="0"/>
              <a:t>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2346312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48901549-6B2F-3F49-AC36-BD8A2DFAAB66}" type="datetimeFigureOut">
              <a:rPr lang="en-US" smtClean="0"/>
              <a:t>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73B72-7ED7-5044-BC99-5CA8C9C10BE3}" type="slidenum">
              <a:rPr lang="en-US" smtClean="0"/>
              <a:t>‹#›</a:t>
            </a:fld>
            <a:endParaRPr lang="en-US"/>
          </a:p>
        </p:txBody>
      </p:sp>
    </p:spTree>
    <p:extLst>
      <p:ext uri="{BB962C8B-B14F-4D97-AF65-F5344CB8AC3E}">
        <p14:creationId xmlns:p14="http://schemas.microsoft.com/office/powerpoint/2010/main" val="2243427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48901549-6B2F-3F49-AC36-BD8A2DFAAB66}" type="datetimeFigureOut">
              <a:rPr lang="en-US" smtClean="0"/>
              <a:t>3/1/24</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0BF73B72-7ED7-5044-BC99-5CA8C9C10BE3}" type="slidenum">
              <a:rPr lang="en-US" smtClean="0"/>
              <a:t>‹#›</a:t>
            </a:fld>
            <a:endParaRPr lang="en-US"/>
          </a:p>
        </p:txBody>
      </p:sp>
    </p:spTree>
    <p:extLst>
      <p:ext uri="{BB962C8B-B14F-4D97-AF65-F5344CB8AC3E}">
        <p14:creationId xmlns:p14="http://schemas.microsoft.com/office/powerpoint/2010/main" val="38360841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60;p14">
            <a:extLst>
              <a:ext uri="{FF2B5EF4-FFF2-40B4-BE49-F238E27FC236}">
                <a16:creationId xmlns:a16="http://schemas.microsoft.com/office/drawing/2014/main" id="{06595EBB-5A1F-7696-49FE-0F9F20935394}"/>
              </a:ext>
            </a:extLst>
          </p:cNvPr>
          <p:cNvSpPr txBox="1"/>
          <p:nvPr/>
        </p:nvSpPr>
        <p:spPr>
          <a:xfrm>
            <a:off x="5918958" y="920383"/>
            <a:ext cx="32996787" cy="4819928"/>
          </a:xfrm>
          <a:prstGeom prst="rect">
            <a:avLst/>
          </a:prstGeom>
          <a:noFill/>
          <a:ln>
            <a:noFill/>
          </a:ln>
        </p:spPr>
        <p:txBody>
          <a:bodyPr spcFirstLastPara="1" wrap="square" lIns="329130" tIns="329130" rIns="329130" bIns="329130" anchor="t" anchorCtr="0">
            <a:spAutoFit/>
          </a:bodyPr>
          <a:lstStyle/>
          <a:p>
            <a:pPr algn="ctr"/>
            <a:r>
              <a:rPr lang="en-US" sz="7200" b="1" kern="0" dirty="0">
                <a:solidFill>
                  <a:srgbClr val="374151"/>
                </a:solidFill>
                <a:latin typeface="Roboto" panose="02000000000000000000" pitchFamily="2" charset="0"/>
                <a:ea typeface="Times New Roman" panose="02020603050405020304" pitchFamily="18" charset="0"/>
                <a:cs typeface="Times New Roman" panose="02020603050405020304" pitchFamily="18" charset="0"/>
              </a:rPr>
              <a:t>“Beyond Platelets: Exploring the Impact of Social Determinants on Thrombocytopenia workup - A Case Report"</a:t>
            </a:r>
            <a:endParaRPr lang="en-US" sz="7200" b="1" dirty="0"/>
          </a:p>
          <a:p>
            <a:pPr algn="ctr"/>
            <a:r>
              <a:rPr lang="en-US" sz="5040" dirty="0"/>
              <a:t>Sanchez, K., </a:t>
            </a:r>
            <a:r>
              <a:rPr lang="en-US" sz="5040" dirty="0" err="1"/>
              <a:t>Marcano</a:t>
            </a:r>
            <a:r>
              <a:rPr lang="en-US" sz="5040" dirty="0"/>
              <a:t>, M., Pagan, L., Carnet, Y., Rodríguez, S., and Rivera, A.</a:t>
            </a:r>
          </a:p>
          <a:p>
            <a:pPr algn="ctr"/>
            <a:r>
              <a:rPr lang="en-US" sz="3781" b="1" dirty="0"/>
              <a:t>Department of Family Medicine and Geriatrics, University of Puerto Rico School of Medicine</a:t>
            </a:r>
          </a:p>
          <a:p>
            <a:pPr algn="ctr"/>
            <a:endParaRPr lang="en-US" sz="3781" dirty="0"/>
          </a:p>
        </p:txBody>
      </p:sp>
      <p:pic>
        <p:nvPicPr>
          <p:cNvPr id="6" name="Google Shape;62;p14">
            <a:extLst>
              <a:ext uri="{FF2B5EF4-FFF2-40B4-BE49-F238E27FC236}">
                <a16:creationId xmlns:a16="http://schemas.microsoft.com/office/drawing/2014/main" id="{1D26776C-5DA1-4F9E-BEF5-92BD97115335}"/>
              </a:ext>
            </a:extLst>
          </p:cNvPr>
          <p:cNvPicPr preferRelativeResize="0"/>
          <p:nvPr/>
        </p:nvPicPr>
        <p:blipFill>
          <a:blip r:embed="rId2">
            <a:alphaModFix/>
          </a:blip>
          <a:stretch>
            <a:fillRect/>
          </a:stretch>
        </p:blipFill>
        <p:spPr>
          <a:xfrm>
            <a:off x="1534399" y="1021443"/>
            <a:ext cx="3441056" cy="3610253"/>
          </a:xfrm>
          <a:prstGeom prst="rect">
            <a:avLst/>
          </a:prstGeom>
          <a:noFill/>
          <a:ln>
            <a:noFill/>
          </a:ln>
        </p:spPr>
      </p:pic>
      <p:pic>
        <p:nvPicPr>
          <p:cNvPr id="7" name="Google Shape;63;p14">
            <a:extLst>
              <a:ext uri="{FF2B5EF4-FFF2-40B4-BE49-F238E27FC236}">
                <a16:creationId xmlns:a16="http://schemas.microsoft.com/office/drawing/2014/main" id="{75ED62FC-A480-66B4-918D-36267021F00C}"/>
              </a:ext>
            </a:extLst>
          </p:cNvPr>
          <p:cNvPicPr preferRelativeResize="0"/>
          <p:nvPr/>
        </p:nvPicPr>
        <p:blipFill>
          <a:blip r:embed="rId3">
            <a:alphaModFix/>
          </a:blip>
          <a:stretch>
            <a:fillRect/>
          </a:stretch>
        </p:blipFill>
        <p:spPr>
          <a:xfrm>
            <a:off x="38409144" y="1385982"/>
            <a:ext cx="3441056" cy="3610239"/>
          </a:xfrm>
          <a:prstGeom prst="rect">
            <a:avLst/>
          </a:prstGeom>
          <a:noFill/>
          <a:ln>
            <a:noFill/>
          </a:ln>
        </p:spPr>
      </p:pic>
      <p:cxnSp>
        <p:nvCxnSpPr>
          <p:cNvPr id="8" name="Google Shape;66;p14">
            <a:extLst>
              <a:ext uri="{FF2B5EF4-FFF2-40B4-BE49-F238E27FC236}">
                <a16:creationId xmlns:a16="http://schemas.microsoft.com/office/drawing/2014/main" id="{2EA28F91-EBD0-BEA9-343C-8B64C5BEBDB6}"/>
              </a:ext>
            </a:extLst>
          </p:cNvPr>
          <p:cNvCxnSpPr>
            <a:cxnSpLocks/>
          </p:cNvCxnSpPr>
          <p:nvPr/>
        </p:nvCxnSpPr>
        <p:spPr>
          <a:xfrm>
            <a:off x="0" y="5393470"/>
            <a:ext cx="43891200" cy="0"/>
          </a:xfrm>
          <a:prstGeom prst="straightConnector1">
            <a:avLst/>
          </a:prstGeom>
          <a:noFill/>
          <a:ln w="76200" cap="flat" cmpd="sng">
            <a:solidFill>
              <a:schemeClr val="accent1"/>
            </a:solidFill>
            <a:prstDash val="solid"/>
            <a:round/>
            <a:headEnd type="none" w="med" len="med"/>
            <a:tailEnd type="none" w="med" len="med"/>
          </a:ln>
        </p:spPr>
      </p:cxnSp>
      <p:sp>
        <p:nvSpPr>
          <p:cNvPr id="12" name="Google Shape;64;p14">
            <a:extLst>
              <a:ext uri="{FF2B5EF4-FFF2-40B4-BE49-F238E27FC236}">
                <a16:creationId xmlns:a16="http://schemas.microsoft.com/office/drawing/2014/main" id="{EDAD11D0-3333-0936-0253-DE4B23D25F2C}"/>
              </a:ext>
            </a:extLst>
          </p:cNvPr>
          <p:cNvSpPr txBox="1"/>
          <p:nvPr/>
        </p:nvSpPr>
        <p:spPr>
          <a:xfrm>
            <a:off x="669094" y="7627353"/>
            <a:ext cx="10058400" cy="14514634"/>
          </a:xfrm>
          <a:prstGeom prst="rect">
            <a:avLst/>
          </a:prstGeom>
          <a:noFill/>
          <a:ln>
            <a:noFill/>
          </a:ln>
        </p:spPr>
        <p:txBody>
          <a:bodyPr spcFirstLastPara="1" wrap="square" lIns="329130" tIns="329130" rIns="329130" bIns="329130" anchor="t" anchorCtr="0">
            <a:spAutoFit/>
          </a:bodyPr>
          <a:lstStyle/>
          <a:p>
            <a:pPr algn="just"/>
            <a:r>
              <a:rPr lang="en-US" sz="3600" dirty="0">
                <a:solidFill>
                  <a:srgbClr val="000000"/>
                </a:solidFill>
              </a:rPr>
              <a:t>Family physicians often see patients who present with a low platelet count. Although further inquiry may elicit additional signs and symptoms of systemic disease, the etiology of thrombocytopenia usually is not immediately apparent. This is the case of a 77-year-old male with a past medical history of hypertension, who presented to the emergency room due to a large facial hematoma after a fall with minimal head trauma and was found incidentally with anemia and severe </a:t>
            </a:r>
            <a:r>
              <a:rPr lang="en-US" sz="3600" dirty="0"/>
              <a:t>thrombocytopenia</a:t>
            </a:r>
            <a:r>
              <a:rPr lang="en-US" sz="3600" dirty="0">
                <a:solidFill>
                  <a:srgbClr val="000000"/>
                </a:solidFill>
              </a:rPr>
              <a:t>, later diagnosed with leukemia. Patients with severe thrombocytopenia typically present with symptoms that range from petechiae to major systemic bleeding. However, this was not the typical presentation in our case. This case presentation is an overview of a clinical approach to thrombocytopenia with emphasis on clinical diagnosis, management, and impact of social determinants of health. Our aim with this case report is to bring to light some of the challenges that social inequity and poor access to healthcare in Loiza has led to delayed diagnosis and inadequate preventive care.</a:t>
            </a:r>
          </a:p>
          <a:p>
            <a:pPr algn="just"/>
            <a:endParaRPr lang="en-US" sz="3600" b="1" i="1" dirty="0">
              <a:solidFill>
                <a:schemeClr val="dk1"/>
              </a:solidFill>
            </a:endParaRPr>
          </a:p>
        </p:txBody>
      </p:sp>
      <p:sp>
        <p:nvSpPr>
          <p:cNvPr id="13" name="Google Shape;65;p14">
            <a:extLst>
              <a:ext uri="{FF2B5EF4-FFF2-40B4-BE49-F238E27FC236}">
                <a16:creationId xmlns:a16="http://schemas.microsoft.com/office/drawing/2014/main" id="{52F8DF2F-E661-AD09-8715-70B8454F8F6F}"/>
              </a:ext>
            </a:extLst>
          </p:cNvPr>
          <p:cNvSpPr txBox="1"/>
          <p:nvPr/>
        </p:nvSpPr>
        <p:spPr>
          <a:xfrm>
            <a:off x="272411" y="22706182"/>
            <a:ext cx="9780577" cy="7866660"/>
          </a:xfrm>
          <a:prstGeom prst="rect">
            <a:avLst/>
          </a:prstGeom>
          <a:noFill/>
          <a:ln>
            <a:noFill/>
          </a:ln>
        </p:spPr>
        <p:txBody>
          <a:bodyPr spcFirstLastPara="1" wrap="square" lIns="329130" tIns="329130" rIns="329130" bIns="329130" anchor="t" anchorCtr="0">
            <a:spAutoFit/>
          </a:bodyPr>
          <a:lstStyle/>
          <a:p>
            <a:endParaRPr lang="en" sz="3600" b="1" dirty="0">
              <a:solidFill>
                <a:schemeClr val="dk1"/>
              </a:solidFill>
            </a:endParaRPr>
          </a:p>
          <a:p>
            <a:pPr marL="822977" indent="-822977">
              <a:buAutoNum type="arabicPeriod"/>
            </a:pPr>
            <a:r>
              <a:rPr lang="en-US" sz="3600" dirty="0" err="1"/>
              <a:t>Bezerra</a:t>
            </a:r>
            <a:r>
              <a:rPr lang="en-US" sz="3600" dirty="0"/>
              <a:t> LS, Barbosa da Silva GS, et al.. Clinical and Radiological Aspects of Cough-induced Rib Fractures: A Case Report. </a:t>
            </a:r>
            <a:r>
              <a:rPr lang="en-US" sz="3600" dirty="0" err="1"/>
              <a:t>Cureus</a:t>
            </a:r>
            <a:r>
              <a:rPr lang="en-US" sz="3600" dirty="0"/>
              <a:t>. 2020 Feb 1;12(2):e6840. </a:t>
            </a:r>
            <a:r>
              <a:rPr lang="en-US" sz="3600" dirty="0" err="1"/>
              <a:t>doi</a:t>
            </a:r>
            <a:r>
              <a:rPr lang="en-US" sz="3600" dirty="0"/>
              <a:t>: 10.7759/cureus.6840. PMID: 32175207; PMCID: PMC7051105.</a:t>
            </a:r>
          </a:p>
          <a:p>
            <a:pPr marL="822977" indent="-822977">
              <a:buAutoNum type="arabicPeriod"/>
            </a:pPr>
            <a:r>
              <a:rPr lang="en-US" sz="3600" dirty="0" err="1"/>
              <a:t>Mank</a:t>
            </a:r>
            <a:r>
              <a:rPr lang="en-US" sz="3600" dirty="0"/>
              <a:t> V, </a:t>
            </a:r>
            <a:r>
              <a:rPr lang="en-US" sz="3600" dirty="0" err="1"/>
              <a:t>Azhar</a:t>
            </a:r>
            <a:r>
              <a:rPr lang="en-US" sz="3600" dirty="0"/>
              <a:t> W, Brown K. Leukocytosis. [Updated 2024 Feb 4]. In: </a:t>
            </a:r>
            <a:r>
              <a:rPr lang="en-US" sz="3600" dirty="0" err="1"/>
              <a:t>StatPearls</a:t>
            </a:r>
            <a:r>
              <a:rPr lang="en-US" sz="3600" dirty="0"/>
              <a:t> [Internet]. Treasure Island (FL): </a:t>
            </a:r>
            <a:r>
              <a:rPr lang="en-US" sz="3600" dirty="0" err="1"/>
              <a:t>StatPearls</a:t>
            </a:r>
            <a:r>
              <a:rPr lang="en-US" sz="3600" dirty="0"/>
              <a:t> Publishing; 2024 Jan-. Available from: https://</a:t>
            </a:r>
            <a:r>
              <a:rPr lang="en-US" sz="3600" dirty="0" err="1"/>
              <a:t>www.ncbi.nlm.nih.gov</a:t>
            </a:r>
            <a:r>
              <a:rPr lang="en-US" sz="3600" dirty="0"/>
              <a:t>/books/NBK560882/</a:t>
            </a:r>
            <a:endParaRPr lang="en-US" sz="3600" dirty="0">
              <a:latin typeface="Arial" panose="020B0604020202020204" pitchFamily="34" charset="0"/>
            </a:endParaRPr>
          </a:p>
        </p:txBody>
      </p:sp>
      <p:sp>
        <p:nvSpPr>
          <p:cNvPr id="14" name="Google Shape;64;p14">
            <a:extLst>
              <a:ext uri="{FF2B5EF4-FFF2-40B4-BE49-F238E27FC236}">
                <a16:creationId xmlns:a16="http://schemas.microsoft.com/office/drawing/2014/main" id="{4A8ECA2C-73A0-922F-324B-DB1CFD2B100E}"/>
              </a:ext>
            </a:extLst>
          </p:cNvPr>
          <p:cNvSpPr txBox="1"/>
          <p:nvPr/>
        </p:nvSpPr>
        <p:spPr>
          <a:xfrm>
            <a:off x="11142541" y="15228611"/>
            <a:ext cx="10058400" cy="7312662"/>
          </a:xfrm>
          <a:prstGeom prst="rect">
            <a:avLst/>
          </a:prstGeom>
          <a:noFill/>
          <a:ln>
            <a:noFill/>
          </a:ln>
        </p:spPr>
        <p:txBody>
          <a:bodyPr spcFirstLastPara="1" wrap="square" lIns="329130" tIns="329130" rIns="329130" bIns="329130" anchor="t" anchorCtr="0">
            <a:spAutoFit/>
          </a:bodyPr>
          <a:lstStyle/>
          <a:p>
            <a:pPr algn="just"/>
            <a:r>
              <a:rPr lang="en-US" sz="3600" dirty="0">
                <a:solidFill>
                  <a:srgbClr val="000000"/>
                </a:solidFill>
              </a:rPr>
              <a:t>A </a:t>
            </a:r>
            <a:r>
              <a:rPr lang="en-US" sz="3600" dirty="0"/>
              <a:t>77-year-old</a:t>
            </a:r>
            <a:r>
              <a:rPr lang="en-US" sz="3600" dirty="0">
                <a:solidFill>
                  <a:srgbClr val="000000"/>
                </a:solidFill>
              </a:rPr>
              <a:t> male with history of hypertension and no recent evaluation by primary care physician.  Evaluated at emergency room after an unwitnessed fall and face trauma at home </a:t>
            </a:r>
            <a:r>
              <a:rPr lang="en-US" sz="3600" dirty="0"/>
              <a:t>after suffering</a:t>
            </a:r>
            <a:r>
              <a:rPr lang="en-US" sz="3600" dirty="0">
                <a:solidFill>
                  <a:srgbClr val="000000"/>
                </a:solidFill>
              </a:rPr>
              <a:t> syncopal episode. Patient </a:t>
            </a:r>
            <a:r>
              <a:rPr lang="en-US" sz="3600" dirty="0"/>
              <a:t>referred  dizziness, poor appetite and weight loss over </a:t>
            </a:r>
            <a:r>
              <a:rPr lang="en-US" sz="3600" dirty="0">
                <a:solidFill>
                  <a:srgbClr val="000000"/>
                </a:solidFill>
              </a:rPr>
              <a:t>the last couple of months. D</a:t>
            </a:r>
            <a:r>
              <a:rPr lang="en-US" sz="3600" dirty="0"/>
              <a:t>enied</a:t>
            </a:r>
            <a:r>
              <a:rPr lang="en-US" sz="3600" dirty="0">
                <a:solidFill>
                  <a:srgbClr val="000000"/>
                </a:solidFill>
              </a:rPr>
              <a:t> </a:t>
            </a:r>
            <a:r>
              <a:rPr lang="en-US" sz="3600" dirty="0"/>
              <a:t>evidence of </a:t>
            </a:r>
            <a:r>
              <a:rPr lang="en-US" sz="3600" dirty="0">
                <a:solidFill>
                  <a:srgbClr val="000000"/>
                </a:solidFill>
              </a:rPr>
              <a:t>bleeding </a:t>
            </a:r>
            <a:r>
              <a:rPr lang="en-US" sz="3600" dirty="0"/>
              <a:t>or skin rashes or </a:t>
            </a:r>
            <a:r>
              <a:rPr lang="en-US" sz="3600" dirty="0">
                <a:solidFill>
                  <a:srgbClr val="000000"/>
                </a:solidFill>
              </a:rPr>
              <a:t>toxic habits. ER labs showed low </a:t>
            </a:r>
            <a:r>
              <a:rPr lang="en-US" sz="3600" dirty="0"/>
              <a:t>hemoglobin and low platelets. Case was consulted for further management of </a:t>
            </a:r>
            <a:r>
              <a:rPr lang="en-US" sz="3600" dirty="0" err="1"/>
              <a:t>bicytopenia</a:t>
            </a:r>
            <a:r>
              <a:rPr lang="en-US" sz="3600" dirty="0"/>
              <a:t>. </a:t>
            </a:r>
          </a:p>
        </p:txBody>
      </p:sp>
      <p:sp>
        <p:nvSpPr>
          <p:cNvPr id="15" name="Google Shape;64;p14">
            <a:extLst>
              <a:ext uri="{FF2B5EF4-FFF2-40B4-BE49-F238E27FC236}">
                <a16:creationId xmlns:a16="http://schemas.microsoft.com/office/drawing/2014/main" id="{32406999-BAC3-FD40-A180-652BBFAF1F1F}"/>
              </a:ext>
            </a:extLst>
          </p:cNvPr>
          <p:cNvSpPr txBox="1"/>
          <p:nvPr/>
        </p:nvSpPr>
        <p:spPr>
          <a:xfrm>
            <a:off x="21525965" y="7560620"/>
            <a:ext cx="10058400" cy="10636649"/>
          </a:xfrm>
          <a:prstGeom prst="rect">
            <a:avLst/>
          </a:prstGeom>
          <a:noFill/>
          <a:ln>
            <a:noFill/>
          </a:ln>
        </p:spPr>
        <p:txBody>
          <a:bodyPr spcFirstLastPara="1" wrap="square" lIns="329130" tIns="329130" rIns="329130" bIns="329130" anchor="t" anchorCtr="0">
            <a:spAutoFit/>
          </a:bodyPr>
          <a:lstStyle/>
          <a:p>
            <a:pPr algn="just"/>
            <a:r>
              <a:rPr lang="en-US" sz="3600" b="1" dirty="0">
                <a:solidFill>
                  <a:srgbClr val="0E101A"/>
                </a:solidFill>
              </a:rPr>
              <a:t>Admission diagnosis</a:t>
            </a:r>
            <a:r>
              <a:rPr lang="en-US" sz="3600" dirty="0">
                <a:solidFill>
                  <a:srgbClr val="0E101A"/>
                </a:solidFill>
              </a:rPr>
              <a:t>: Severe thrombocytopenia and symptomatic anemia. </a:t>
            </a:r>
          </a:p>
          <a:p>
            <a:pPr algn="just"/>
            <a:r>
              <a:rPr lang="en-US" sz="3600" b="1" dirty="0">
                <a:solidFill>
                  <a:srgbClr val="0E101A"/>
                </a:solidFill>
              </a:rPr>
              <a:t>Treatment: </a:t>
            </a:r>
            <a:r>
              <a:rPr lang="en-US" sz="3600" dirty="0">
                <a:solidFill>
                  <a:srgbClr val="0E101A"/>
                </a:solidFill>
              </a:rPr>
              <a:t>Blood transfusions with PRBCs and platelets and was placed on hematinic support therapy with Vitamin B12 and Folate. </a:t>
            </a:r>
          </a:p>
          <a:p>
            <a:pPr algn="just"/>
            <a:r>
              <a:rPr lang="en-US" sz="3600" b="1" dirty="0">
                <a:solidFill>
                  <a:srgbClr val="0E101A"/>
                </a:solidFill>
              </a:rPr>
              <a:t>In-hospital evaluations and consultations: </a:t>
            </a:r>
            <a:r>
              <a:rPr lang="en-US" sz="3600" dirty="0">
                <a:solidFill>
                  <a:srgbClr val="0E101A"/>
                </a:solidFill>
              </a:rPr>
              <a:t>An upper abdominal ultrasound done without pathological findings. Ophthalmology consult found a  stable conjunctival hemorrhage and schedule OPD follow up. Hematology Oncology consultation agreed with a suspected malignant bone marrow disorder that would require a bone marrow biopsy with molecular profiling and cytogenetics in the OPD setting. </a:t>
            </a:r>
            <a:endParaRPr lang="en-US" sz="3600" b="1" dirty="0">
              <a:solidFill>
                <a:srgbClr val="0E101A"/>
              </a:solidFill>
            </a:endParaRPr>
          </a:p>
          <a:p>
            <a:pPr algn="just"/>
            <a:endParaRPr lang="en-US" sz="3600" b="1" dirty="0">
              <a:solidFill>
                <a:srgbClr val="0E101A"/>
              </a:solidFill>
            </a:endParaRPr>
          </a:p>
          <a:p>
            <a:pPr algn="just"/>
            <a:r>
              <a:rPr lang="en-US" sz="3600" b="1" dirty="0">
                <a:solidFill>
                  <a:srgbClr val="0E101A"/>
                </a:solidFill>
              </a:rPr>
              <a:t>Follow up: </a:t>
            </a:r>
            <a:r>
              <a:rPr lang="en-US" sz="3600" dirty="0">
                <a:solidFill>
                  <a:srgbClr val="0E101A"/>
                </a:solidFill>
              </a:rPr>
              <a:t>Several admissions due to persistent thrombocytopenia. </a:t>
            </a:r>
          </a:p>
          <a:p>
            <a:pPr algn="just"/>
            <a:endParaRPr lang="en-US" sz="3600" dirty="0"/>
          </a:p>
        </p:txBody>
      </p:sp>
      <p:sp>
        <p:nvSpPr>
          <p:cNvPr id="16" name="Google Shape;65;p14">
            <a:extLst>
              <a:ext uri="{FF2B5EF4-FFF2-40B4-BE49-F238E27FC236}">
                <a16:creationId xmlns:a16="http://schemas.microsoft.com/office/drawing/2014/main" id="{06EB47BC-487E-539E-D578-8CF32DC0F84F}"/>
              </a:ext>
            </a:extLst>
          </p:cNvPr>
          <p:cNvSpPr txBox="1"/>
          <p:nvPr/>
        </p:nvSpPr>
        <p:spPr>
          <a:xfrm>
            <a:off x="32417317" y="7402965"/>
            <a:ext cx="10058400" cy="21162607"/>
          </a:xfrm>
          <a:prstGeom prst="rect">
            <a:avLst/>
          </a:prstGeom>
          <a:noFill/>
          <a:ln>
            <a:noFill/>
          </a:ln>
        </p:spPr>
        <p:txBody>
          <a:bodyPr spcFirstLastPara="1" wrap="square" lIns="329130" tIns="329130" rIns="329130" bIns="329130" anchor="t" anchorCtr="0">
            <a:spAutoFit/>
          </a:bodyPr>
          <a:lstStyle/>
          <a:p>
            <a:pPr algn="just"/>
            <a:r>
              <a:rPr lang="en-US" sz="3600" dirty="0"/>
              <a:t>Thrombocytopenia is associated with a wide range of clinical presentations, from mild symptoms up to life-threatening conditions. A commonly observed </a:t>
            </a:r>
            <a:r>
              <a:rPr lang="en-US" sz="3600" dirty="0" err="1"/>
              <a:t>bicytopenia</a:t>
            </a:r>
            <a:r>
              <a:rPr lang="en-US" sz="3600" dirty="0"/>
              <a:t> is anemia with thrombocytopenia. Etiologies may range from transient suppression up to malignancies, nutritional deficiencies to inflammatory diseases.  Upon encountering </a:t>
            </a:r>
            <a:r>
              <a:rPr lang="en-US" sz="3600" dirty="0" err="1"/>
              <a:t>bicytopenia</a:t>
            </a:r>
            <a:r>
              <a:rPr lang="en-US" sz="3600" dirty="0"/>
              <a:t>, careful consideration should be done to evaluate malignancy potential specially when persistent </a:t>
            </a:r>
            <a:r>
              <a:rPr lang="en-US" sz="3600" dirty="0" err="1"/>
              <a:t>monocytosis</a:t>
            </a:r>
            <a:r>
              <a:rPr lang="en-US" sz="3600" dirty="0"/>
              <a:t> is also present. The evaluation of malignancy in patients presenting with severe thrombocytopenia (&lt;50K) and other concerning clinical findings, is paramount. Early detection with thorough evaluation allows for timely intervention and initiation of appropriate therapies.</a:t>
            </a:r>
          </a:p>
          <a:p>
            <a:pPr algn="just"/>
            <a:endParaRPr lang="en-US" sz="3600" dirty="0"/>
          </a:p>
          <a:p>
            <a:pPr algn="just"/>
            <a:r>
              <a:rPr lang="en-US" sz="3600" dirty="0"/>
              <a:t>The diagnosis of this patient was delayed due to many social determinants including </a:t>
            </a:r>
            <a:r>
              <a:rPr lang="en-US" sz="3600" b="1" dirty="0">
                <a:solidFill>
                  <a:srgbClr val="C00000"/>
                </a:solidFill>
              </a:rPr>
              <a:t>limited access to services </a:t>
            </a:r>
            <a:r>
              <a:rPr lang="en-US" sz="3600" dirty="0"/>
              <a:t>(lack of resources to do an adequate hematological evaluation in our hospital and neighbor hospital covered by patient’s medical insurance did not have available beds for transfer), </a:t>
            </a:r>
            <a:r>
              <a:rPr lang="en-US" sz="3600" b="1" dirty="0">
                <a:solidFill>
                  <a:srgbClr val="C00000"/>
                </a:solidFill>
              </a:rPr>
              <a:t>lack of  transportation </a:t>
            </a:r>
            <a:r>
              <a:rPr lang="en-US" sz="3600" dirty="0"/>
              <a:t>(limited routine visits to PCP and further visits to OPD oncologist), and  patient’s </a:t>
            </a:r>
            <a:r>
              <a:rPr lang="en-US" sz="3600" b="1" dirty="0">
                <a:solidFill>
                  <a:srgbClr val="C00000"/>
                </a:solidFill>
              </a:rPr>
              <a:t>poor health literacy </a:t>
            </a:r>
            <a:r>
              <a:rPr lang="en-US" sz="3600" dirty="0"/>
              <a:t>(affecting the patient’s capacity to obtain, process, and understand basic health information and services needed to make appropriate health decisions). All these constraints profoundly influenced the patient's timely diagnosis and treatment, introducing significant barriers that delayed definitive care, exacerbating health disparities and leading to poorer outcomes for individuals. Comprehensive approaches that address social determinants are crucial for equitable access to healthcare.</a:t>
            </a:r>
            <a:endParaRPr lang="en" sz="3600" dirty="0"/>
          </a:p>
          <a:p>
            <a:pPr algn="just"/>
            <a:endParaRPr lang="en" sz="3600" b="1" dirty="0"/>
          </a:p>
          <a:p>
            <a:pPr algn="just"/>
            <a:r>
              <a:rPr lang="en" sz="3600" b="1" dirty="0"/>
              <a:t>                                                                  </a:t>
            </a:r>
            <a:endParaRPr lang="en-US" sz="3600" dirty="0">
              <a:latin typeface="Arial" panose="020B0604020202020204" pitchFamily="34" charset="0"/>
            </a:endParaRPr>
          </a:p>
        </p:txBody>
      </p:sp>
      <p:graphicFrame>
        <p:nvGraphicFramePr>
          <p:cNvPr id="20" name="Table 20">
            <a:extLst>
              <a:ext uri="{FF2B5EF4-FFF2-40B4-BE49-F238E27FC236}">
                <a16:creationId xmlns:a16="http://schemas.microsoft.com/office/drawing/2014/main" id="{3CED28CC-7C6B-C3BC-E38B-8145271E613B}"/>
              </a:ext>
            </a:extLst>
          </p:cNvPr>
          <p:cNvGraphicFramePr>
            <a:graphicFrameLocks noGrp="1"/>
          </p:cNvGraphicFramePr>
          <p:nvPr>
            <p:extLst>
              <p:ext uri="{D42A27DB-BD31-4B8C-83A1-F6EECF244321}">
                <p14:modId xmlns:p14="http://schemas.microsoft.com/office/powerpoint/2010/main" val="1375037255"/>
              </p:ext>
            </p:extLst>
          </p:nvPr>
        </p:nvGraphicFramePr>
        <p:xfrm>
          <a:off x="11321594" y="23477849"/>
          <a:ext cx="9648942" cy="8238000"/>
        </p:xfrm>
        <a:graphic>
          <a:graphicData uri="http://schemas.openxmlformats.org/drawingml/2006/table">
            <a:tbl>
              <a:tblPr firstRow="1" bandRow="1">
                <a:tableStyleId>{2D5ABB26-0587-4C30-8999-92F81FD0307C}</a:tableStyleId>
              </a:tblPr>
              <a:tblGrid>
                <a:gridCol w="2902205">
                  <a:extLst>
                    <a:ext uri="{9D8B030D-6E8A-4147-A177-3AD203B41FA5}">
                      <a16:colId xmlns:a16="http://schemas.microsoft.com/office/drawing/2014/main" val="1002771711"/>
                    </a:ext>
                  </a:extLst>
                </a:gridCol>
                <a:gridCol w="6746737">
                  <a:extLst>
                    <a:ext uri="{9D8B030D-6E8A-4147-A177-3AD203B41FA5}">
                      <a16:colId xmlns:a16="http://schemas.microsoft.com/office/drawing/2014/main" val="3211478745"/>
                    </a:ext>
                  </a:extLst>
                </a:gridCol>
              </a:tblGrid>
              <a:tr h="727369">
                <a:tc>
                  <a:txBody>
                    <a:bodyPr/>
                    <a:lstStyle/>
                    <a:p>
                      <a:r>
                        <a:rPr lang="en-US" sz="3200" dirty="0"/>
                        <a:t>Mental status</a:t>
                      </a:r>
                    </a:p>
                  </a:txBody>
                  <a:tcPr marL="282086" marR="282086" marT="141048" marB="141048">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rgbClr val="202020"/>
                          </a:solidFill>
                        </a:rPr>
                        <a:t>No acute distress, GCS 15</a:t>
                      </a:r>
                      <a:endParaRPr lang="en-US" sz="3200" dirty="0"/>
                    </a:p>
                  </a:txBody>
                  <a:tcPr marL="282086" marR="282086" marT="141048" marB="141048">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31869097"/>
                  </a:ext>
                </a:extLst>
              </a:tr>
              <a:tr h="2508461">
                <a:tc>
                  <a:txBody>
                    <a:bodyPr/>
                    <a:lstStyle/>
                    <a:p>
                      <a:r>
                        <a:rPr lang="en-US" sz="3200" dirty="0">
                          <a:solidFill>
                            <a:srgbClr val="202020"/>
                          </a:solidFill>
                        </a:rPr>
                        <a:t>Physical exam </a:t>
                      </a:r>
                      <a:endParaRPr lang="en-US" sz="3200" dirty="0"/>
                    </a:p>
                  </a:txBody>
                  <a:tcPr marL="282086" marR="282086" marT="141048" marB="141048">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3200" dirty="0">
                          <a:solidFill>
                            <a:srgbClr val="202020"/>
                          </a:solidFill>
                        </a:rPr>
                        <a:t>Facial swelling, left eyebrow laceration with sutures in place with oozing  blood, bilateral periorbital hematoma and edema, and pale oral mucosa with aphthous ulcer at left inner cheek</a:t>
                      </a:r>
                      <a:endParaRPr lang="en-US" sz="3200" dirty="0"/>
                    </a:p>
                  </a:txBody>
                  <a:tcPr marL="282086" marR="282086" marT="141048" marB="141048">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99285837"/>
                  </a:ext>
                </a:extLst>
              </a:tr>
              <a:tr h="11726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202020"/>
                          </a:solidFill>
                        </a:rPr>
                        <a:t>Laboratory results</a:t>
                      </a:r>
                      <a:endParaRPr lang="en-US" sz="3200" dirty="0"/>
                    </a:p>
                  </a:txBody>
                  <a:tcPr marL="282086" marR="282086" marT="141048" marB="141048">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3200" dirty="0"/>
                        <a:t>Macrocytic</a:t>
                      </a:r>
                      <a:r>
                        <a:rPr lang="en-US" sz="3200" b="0" u="none" strike="noStrike" dirty="0">
                          <a:solidFill>
                            <a:srgbClr val="000000"/>
                          </a:solidFill>
                          <a:effectLst/>
                        </a:rPr>
                        <a:t> anemia</a:t>
                      </a:r>
                      <a:r>
                        <a:rPr lang="en-US" sz="3200" dirty="0"/>
                        <a:t> (Hgb</a:t>
                      </a:r>
                      <a:r>
                        <a:rPr lang="en-US" sz="3200" b="0" u="none" strike="noStrike" dirty="0">
                          <a:solidFill>
                            <a:srgbClr val="000000"/>
                          </a:solidFill>
                          <a:effectLst/>
                        </a:rPr>
                        <a:t> 7.3</a:t>
                      </a:r>
                      <a:r>
                        <a:rPr lang="en-US" sz="3200" dirty="0"/>
                        <a:t>)</a:t>
                      </a:r>
                      <a:r>
                        <a:rPr lang="en-US" sz="3200" b="0" u="none" strike="noStrike" dirty="0">
                          <a:solidFill>
                            <a:srgbClr val="000000"/>
                          </a:solidFill>
                          <a:effectLst/>
                        </a:rPr>
                        <a:t> and severe</a:t>
                      </a:r>
                      <a:r>
                        <a:rPr lang="en-US" sz="3200" dirty="0"/>
                        <a:t> </a:t>
                      </a:r>
                      <a:r>
                        <a:rPr lang="en-US" sz="3200" b="0" u="none" strike="noStrike" dirty="0">
                          <a:solidFill>
                            <a:srgbClr val="000000"/>
                          </a:solidFill>
                          <a:effectLst/>
                        </a:rPr>
                        <a:t>thrombocytopenia  (</a:t>
                      </a:r>
                      <a:r>
                        <a:rPr lang="en-US" sz="3200" dirty="0"/>
                        <a:t>9,000 </a:t>
                      </a:r>
                      <a:r>
                        <a:rPr lang="en-US" sz="3200" dirty="0" err="1"/>
                        <a:t>plts</a:t>
                      </a:r>
                      <a:r>
                        <a:rPr lang="en-US" sz="3200" dirty="0"/>
                        <a:t>.) </a:t>
                      </a:r>
                    </a:p>
                  </a:txBody>
                  <a:tcPr marL="282086" marR="282086" marT="141048" marB="141048">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83201"/>
                  </a:ext>
                </a:extLst>
              </a:tr>
              <a:tr h="1172642">
                <a:tc>
                  <a:txBody>
                    <a:bodyPr/>
                    <a:lstStyle/>
                    <a:p>
                      <a:r>
                        <a:rPr lang="en-US" sz="3200" dirty="0"/>
                        <a:t>Head CT</a:t>
                      </a:r>
                    </a:p>
                  </a:txBody>
                  <a:tcPr marL="282086" marR="282086" marT="141048" marB="141048">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3200" dirty="0"/>
                        <a:t>Large hematomas in bilateral frontal scalp and left periorbital region. </a:t>
                      </a:r>
                    </a:p>
                  </a:txBody>
                  <a:tcPr marL="282086" marR="282086" marT="141048" marB="141048">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5967728"/>
                  </a:ext>
                </a:extLst>
              </a:tr>
              <a:tr h="1172642">
                <a:tc>
                  <a:txBody>
                    <a:bodyPr/>
                    <a:lstStyle/>
                    <a:p>
                      <a:r>
                        <a:rPr lang="en-US" sz="3200" dirty="0"/>
                        <a:t>Maxillo-facial CT</a:t>
                      </a:r>
                    </a:p>
                  </a:txBody>
                  <a:tcPr marL="282086" marR="282086" marT="141048" marB="141048">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3200" dirty="0"/>
                        <a:t>Large hematomas in bilateral frontal scalp and left periorbital region.</a:t>
                      </a:r>
                    </a:p>
                  </a:txBody>
                  <a:tcPr marL="282086" marR="282086" marT="141048" marB="141048">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850722"/>
                  </a:ext>
                </a:extLst>
              </a:tr>
            </a:tbl>
          </a:graphicData>
        </a:graphic>
      </p:graphicFrame>
      <p:graphicFrame>
        <p:nvGraphicFramePr>
          <p:cNvPr id="21" name="Table 21">
            <a:extLst>
              <a:ext uri="{FF2B5EF4-FFF2-40B4-BE49-F238E27FC236}">
                <a16:creationId xmlns:a16="http://schemas.microsoft.com/office/drawing/2014/main" id="{2039AB7A-4F12-B1AB-199E-A4B03C7B8F42}"/>
              </a:ext>
            </a:extLst>
          </p:cNvPr>
          <p:cNvGraphicFramePr>
            <a:graphicFrameLocks noGrp="1"/>
          </p:cNvGraphicFramePr>
          <p:nvPr>
            <p:extLst>
              <p:ext uri="{D42A27DB-BD31-4B8C-83A1-F6EECF244321}">
                <p14:modId xmlns:p14="http://schemas.microsoft.com/office/powerpoint/2010/main" val="1191976855"/>
              </p:ext>
            </p:extLst>
          </p:nvPr>
        </p:nvGraphicFramePr>
        <p:xfrm>
          <a:off x="21660832" y="17834484"/>
          <a:ext cx="10505486" cy="7351137"/>
        </p:xfrm>
        <a:graphic>
          <a:graphicData uri="http://schemas.openxmlformats.org/drawingml/2006/table">
            <a:tbl>
              <a:tblPr firstRow="1" bandRow="1">
                <a:tableStyleId>{2D5ABB26-0587-4C30-8999-92F81FD0307C}</a:tableStyleId>
              </a:tblPr>
              <a:tblGrid>
                <a:gridCol w="1625751">
                  <a:extLst>
                    <a:ext uri="{9D8B030D-6E8A-4147-A177-3AD203B41FA5}">
                      <a16:colId xmlns:a16="http://schemas.microsoft.com/office/drawing/2014/main" val="1327537057"/>
                    </a:ext>
                  </a:extLst>
                </a:gridCol>
                <a:gridCol w="8879735">
                  <a:extLst>
                    <a:ext uri="{9D8B030D-6E8A-4147-A177-3AD203B41FA5}">
                      <a16:colId xmlns:a16="http://schemas.microsoft.com/office/drawing/2014/main" val="2193437674"/>
                    </a:ext>
                  </a:extLst>
                </a:gridCol>
              </a:tblGrid>
              <a:tr h="1815969">
                <a:tc>
                  <a:txBody>
                    <a:bodyPr/>
                    <a:lstStyle/>
                    <a:p>
                      <a:r>
                        <a:rPr lang="en-US" sz="3200" dirty="0"/>
                        <a:t>2</a:t>
                      </a:r>
                      <a:r>
                        <a:rPr lang="en-US" sz="3200" baseline="30000" dirty="0"/>
                        <a:t>nd</a:t>
                      </a:r>
                    </a:p>
                    <a:p>
                      <a:r>
                        <a:rPr lang="en-US" sz="3200" baseline="0" dirty="0"/>
                        <a:t>Adm.</a:t>
                      </a:r>
                    </a:p>
                    <a:p>
                      <a:endParaRPr lang="en-US" sz="3200" dirty="0"/>
                    </a:p>
                  </a:txBody>
                  <a:tcPr marL="329184" marR="329184" marT="164592" marB="164592"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E101A"/>
                          </a:solidFill>
                        </a:rPr>
                        <a:t>Patient clinically stable despite thrombocytopenia. Required transfusion for 3 units of apheresis.</a:t>
                      </a:r>
                    </a:p>
                  </a:txBody>
                  <a:tcPr marL="329184" marR="329184" marT="164592" marB="164592">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13540989"/>
                  </a:ext>
                </a:extLst>
              </a:tr>
              <a:tr h="3201537">
                <a:tc>
                  <a:txBody>
                    <a:bodyPr/>
                    <a:lstStyle/>
                    <a:p>
                      <a:r>
                        <a:rPr lang="en-US" sz="3200" dirty="0"/>
                        <a:t>3</a:t>
                      </a:r>
                      <a:r>
                        <a:rPr lang="en-US" sz="3200" baseline="30000" dirty="0"/>
                        <a:t>rd</a:t>
                      </a:r>
                      <a:endParaRPr lang="en-US" sz="3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aseline="0" dirty="0"/>
                        <a:t>Adm.</a:t>
                      </a:r>
                    </a:p>
                    <a:p>
                      <a:endParaRPr lang="en-US" sz="3200" dirty="0"/>
                    </a:p>
                  </a:txBody>
                  <a:tcPr marL="329184" marR="329184" marT="164592" marB="164592"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E101A"/>
                          </a:solidFill>
                        </a:rPr>
                        <a:t>Patient with severe thrombocytopenia  and new onset </a:t>
                      </a:r>
                      <a:r>
                        <a:rPr lang="en-US" sz="3200" dirty="0" err="1">
                          <a:solidFill>
                            <a:srgbClr val="0E101A"/>
                          </a:solidFill>
                        </a:rPr>
                        <a:t>monocytosis</a:t>
                      </a:r>
                      <a:r>
                        <a:rPr lang="en-US" sz="3200" dirty="0">
                          <a:solidFill>
                            <a:srgbClr val="0E101A"/>
                          </a:solidFill>
                        </a:rPr>
                        <a:t>, presenting with fatigue, palatal petechia, episodic hematochezia, and right flank hematoma. Abdominopelvic CT found a subcutaneous hematoma. Patient received a 5 PRBC units and 5 apheresis units.</a:t>
                      </a:r>
                    </a:p>
                  </a:txBody>
                  <a:tcPr marL="329184" marR="329184" marT="164592" marB="164592">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6611608"/>
                  </a:ext>
                </a:extLst>
              </a:tr>
              <a:tr h="2206832">
                <a:tc>
                  <a:txBody>
                    <a:bodyPr/>
                    <a:lstStyle/>
                    <a:p>
                      <a:r>
                        <a:rPr lang="en-US" sz="3200" dirty="0"/>
                        <a:t>4</a:t>
                      </a:r>
                      <a:r>
                        <a:rPr lang="en-US" sz="3200" baseline="30000" dirty="0"/>
                        <a:t>Th</a:t>
                      </a:r>
                      <a:endParaRPr lang="en-US" sz="3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aseline="0" dirty="0"/>
                        <a:t>Adm.</a:t>
                      </a:r>
                    </a:p>
                    <a:p>
                      <a:endParaRPr lang="en-US" sz="3200" dirty="0"/>
                    </a:p>
                  </a:txBody>
                  <a:tcPr marL="329184" marR="329184" marT="164592" marB="164592"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solidFill>
                            <a:srgbClr val="0E101A"/>
                          </a:solidFill>
                        </a:rPr>
                        <a:t>Patient admitted for inpatient bone marrow biopsy. On arrival, he was found with a pericardial effusion.  Subsequent clinical deterioration required mechanical intubation.  </a:t>
                      </a:r>
                    </a:p>
                  </a:txBody>
                  <a:tcPr marL="329184" marR="329184" marT="164592" marB="164592">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8237083"/>
                  </a:ext>
                </a:extLst>
              </a:tr>
            </a:tbl>
          </a:graphicData>
        </a:graphic>
      </p:graphicFrame>
      <p:sp>
        <p:nvSpPr>
          <p:cNvPr id="23" name="TextBox 22">
            <a:extLst>
              <a:ext uri="{FF2B5EF4-FFF2-40B4-BE49-F238E27FC236}">
                <a16:creationId xmlns:a16="http://schemas.microsoft.com/office/drawing/2014/main" id="{3D8ED34C-AD7F-413B-F6F3-10642B9D06CA}"/>
              </a:ext>
            </a:extLst>
          </p:cNvPr>
          <p:cNvSpPr txBox="1"/>
          <p:nvPr/>
        </p:nvSpPr>
        <p:spPr>
          <a:xfrm>
            <a:off x="21668621" y="25418901"/>
            <a:ext cx="10329067" cy="1200329"/>
          </a:xfrm>
          <a:prstGeom prst="rect">
            <a:avLst/>
          </a:prstGeom>
          <a:noFill/>
        </p:spPr>
        <p:txBody>
          <a:bodyPr wrap="square">
            <a:spAutoFit/>
          </a:bodyPr>
          <a:lstStyle/>
          <a:p>
            <a:r>
              <a:rPr lang="en-US" sz="3600" dirty="0">
                <a:solidFill>
                  <a:srgbClr val="0E101A"/>
                </a:solidFill>
              </a:rPr>
              <a:t>Bone marrow biopsy results were compatible with </a:t>
            </a:r>
            <a:r>
              <a:rPr lang="en-US" sz="3600" b="1" dirty="0"/>
              <a:t>acute myeloblastic leukemia.</a:t>
            </a:r>
          </a:p>
        </p:txBody>
      </p:sp>
      <p:sp>
        <p:nvSpPr>
          <p:cNvPr id="25" name="TextBox 24">
            <a:extLst>
              <a:ext uri="{FF2B5EF4-FFF2-40B4-BE49-F238E27FC236}">
                <a16:creationId xmlns:a16="http://schemas.microsoft.com/office/drawing/2014/main" id="{F7B3EBFD-0C85-E4F0-F0A6-0D90EEE4CE1A}"/>
              </a:ext>
            </a:extLst>
          </p:cNvPr>
          <p:cNvSpPr txBox="1"/>
          <p:nvPr/>
        </p:nvSpPr>
        <p:spPr>
          <a:xfrm>
            <a:off x="11340406" y="6452626"/>
            <a:ext cx="9692640" cy="923330"/>
          </a:xfrm>
          <a:prstGeom prst="rect">
            <a:avLst/>
          </a:prstGeom>
          <a:solidFill>
            <a:schemeClr val="bg2"/>
          </a:solidFill>
        </p:spPr>
        <p:txBody>
          <a:bodyPr wrap="square">
            <a:spAutoFit/>
          </a:bodyPr>
          <a:lstStyle/>
          <a:p>
            <a:pPr algn="ctr"/>
            <a:r>
              <a:rPr lang="en-US" sz="5400" b="1" dirty="0">
                <a:solidFill>
                  <a:srgbClr val="0070C0"/>
                </a:solidFill>
              </a:rPr>
              <a:t>Patient History</a:t>
            </a:r>
            <a:endParaRPr lang="en-US" sz="5400" dirty="0">
              <a:solidFill>
                <a:srgbClr val="0070C0"/>
              </a:solidFill>
            </a:endParaRPr>
          </a:p>
        </p:txBody>
      </p:sp>
      <p:sp>
        <p:nvSpPr>
          <p:cNvPr id="27" name="TextBox 26">
            <a:extLst>
              <a:ext uri="{FF2B5EF4-FFF2-40B4-BE49-F238E27FC236}">
                <a16:creationId xmlns:a16="http://schemas.microsoft.com/office/drawing/2014/main" id="{2F58F2CD-5961-2E8E-B3CC-56A42E663F98}"/>
              </a:ext>
            </a:extLst>
          </p:cNvPr>
          <p:cNvSpPr txBox="1"/>
          <p:nvPr/>
        </p:nvSpPr>
        <p:spPr>
          <a:xfrm>
            <a:off x="21525965" y="6452626"/>
            <a:ext cx="10058400" cy="923330"/>
          </a:xfrm>
          <a:prstGeom prst="rect">
            <a:avLst/>
          </a:prstGeom>
          <a:solidFill>
            <a:schemeClr val="bg2"/>
          </a:solidFill>
        </p:spPr>
        <p:txBody>
          <a:bodyPr wrap="square">
            <a:spAutoFit/>
          </a:bodyPr>
          <a:lstStyle/>
          <a:p>
            <a:pPr algn="ctr"/>
            <a:r>
              <a:rPr lang="en-US" sz="5400" b="1" dirty="0">
                <a:solidFill>
                  <a:srgbClr val="0070C0"/>
                </a:solidFill>
              </a:rPr>
              <a:t>Clinical Course</a:t>
            </a:r>
          </a:p>
        </p:txBody>
      </p:sp>
      <p:sp>
        <p:nvSpPr>
          <p:cNvPr id="29" name="TextBox 28">
            <a:extLst>
              <a:ext uri="{FF2B5EF4-FFF2-40B4-BE49-F238E27FC236}">
                <a16:creationId xmlns:a16="http://schemas.microsoft.com/office/drawing/2014/main" id="{7E8752FC-E80B-0637-A06D-720BA92535BC}"/>
              </a:ext>
            </a:extLst>
          </p:cNvPr>
          <p:cNvSpPr txBox="1"/>
          <p:nvPr/>
        </p:nvSpPr>
        <p:spPr>
          <a:xfrm>
            <a:off x="32417317" y="6452626"/>
            <a:ext cx="10058400" cy="923330"/>
          </a:xfrm>
          <a:prstGeom prst="rect">
            <a:avLst/>
          </a:prstGeom>
          <a:solidFill>
            <a:schemeClr val="bg2"/>
          </a:solidFill>
        </p:spPr>
        <p:txBody>
          <a:bodyPr wrap="square">
            <a:spAutoFit/>
          </a:bodyPr>
          <a:lstStyle/>
          <a:p>
            <a:pPr algn="ctr"/>
            <a:r>
              <a:rPr lang="en" sz="5400" b="1" dirty="0">
                <a:solidFill>
                  <a:srgbClr val="0070C0"/>
                </a:solidFill>
              </a:rPr>
              <a:t>Discussion</a:t>
            </a:r>
            <a:endParaRPr lang="en-US" sz="5400" dirty="0">
              <a:solidFill>
                <a:srgbClr val="0070C0"/>
              </a:solidFill>
            </a:endParaRPr>
          </a:p>
        </p:txBody>
      </p:sp>
      <p:sp>
        <p:nvSpPr>
          <p:cNvPr id="31" name="TextBox 30">
            <a:extLst>
              <a:ext uri="{FF2B5EF4-FFF2-40B4-BE49-F238E27FC236}">
                <a16:creationId xmlns:a16="http://schemas.microsoft.com/office/drawing/2014/main" id="{8D9720DB-2A1C-14B2-8F7B-35D93FEFE12C}"/>
              </a:ext>
            </a:extLst>
          </p:cNvPr>
          <p:cNvSpPr txBox="1"/>
          <p:nvPr/>
        </p:nvSpPr>
        <p:spPr>
          <a:xfrm>
            <a:off x="669094" y="6538557"/>
            <a:ext cx="10058400" cy="923330"/>
          </a:xfrm>
          <a:prstGeom prst="rect">
            <a:avLst/>
          </a:prstGeom>
          <a:solidFill>
            <a:schemeClr val="bg2"/>
          </a:solidFill>
        </p:spPr>
        <p:txBody>
          <a:bodyPr wrap="square">
            <a:spAutoFit/>
          </a:bodyPr>
          <a:lstStyle/>
          <a:p>
            <a:pPr lvl="0" algn="ctr"/>
            <a:r>
              <a:rPr lang="en-US" sz="5400" b="1" dirty="0">
                <a:solidFill>
                  <a:srgbClr val="0070C0"/>
                </a:solidFill>
              </a:rPr>
              <a:t>Abstract</a:t>
            </a:r>
            <a:endParaRPr lang="en-US" sz="6600" dirty="0">
              <a:solidFill>
                <a:srgbClr val="0070C0"/>
              </a:solidFill>
            </a:endParaRPr>
          </a:p>
        </p:txBody>
      </p:sp>
      <p:pic>
        <p:nvPicPr>
          <p:cNvPr id="34" name="Picture 33" descr="A person with bandage over his eye&#10;&#10;Description automatically generated">
            <a:extLst>
              <a:ext uri="{FF2B5EF4-FFF2-40B4-BE49-F238E27FC236}">
                <a16:creationId xmlns:a16="http://schemas.microsoft.com/office/drawing/2014/main" id="{DCAEDD9B-CD7B-6215-D99C-964E9F10CD24}"/>
              </a:ext>
            </a:extLst>
          </p:cNvPr>
          <p:cNvPicPr>
            <a:picLocks/>
          </p:cNvPicPr>
          <p:nvPr/>
        </p:nvPicPr>
        <p:blipFill>
          <a:blip r:embed="rId4"/>
          <a:stretch>
            <a:fillRect/>
          </a:stretch>
        </p:blipFill>
        <p:spPr>
          <a:xfrm>
            <a:off x="11498061" y="7956421"/>
            <a:ext cx="8806881" cy="7084776"/>
          </a:xfrm>
          <a:prstGeom prst="rect">
            <a:avLst/>
          </a:prstGeom>
        </p:spPr>
      </p:pic>
      <p:sp>
        <p:nvSpPr>
          <p:cNvPr id="36" name="Rectangle 35">
            <a:extLst>
              <a:ext uri="{FF2B5EF4-FFF2-40B4-BE49-F238E27FC236}">
                <a16:creationId xmlns:a16="http://schemas.microsoft.com/office/drawing/2014/main" id="{E672F78A-F34C-1C54-C77E-4B0B2CC22750}"/>
              </a:ext>
            </a:extLst>
          </p:cNvPr>
          <p:cNvSpPr/>
          <p:nvPr/>
        </p:nvSpPr>
        <p:spPr>
          <a:xfrm rot="420000">
            <a:off x="13864837" y="11528781"/>
            <a:ext cx="4073329" cy="517235"/>
          </a:xfrm>
          <a:prstGeom prst="rect">
            <a:avLst/>
          </a:prstGeom>
          <a:solidFill>
            <a:schemeClr val="accent1">
              <a:lumMod val="50000"/>
            </a:schemeClr>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sz="5040"/>
          </a:p>
        </p:txBody>
      </p:sp>
      <p:sp>
        <p:nvSpPr>
          <p:cNvPr id="38" name="TextBox 37">
            <a:extLst>
              <a:ext uri="{FF2B5EF4-FFF2-40B4-BE49-F238E27FC236}">
                <a16:creationId xmlns:a16="http://schemas.microsoft.com/office/drawing/2014/main" id="{095D8C4F-C3EA-23DD-A29C-D29C4CF26ADF}"/>
              </a:ext>
            </a:extLst>
          </p:cNvPr>
          <p:cNvSpPr txBox="1"/>
          <p:nvPr/>
        </p:nvSpPr>
        <p:spPr>
          <a:xfrm>
            <a:off x="32680198" y="30243691"/>
            <a:ext cx="10643443" cy="1200329"/>
          </a:xfrm>
          <a:prstGeom prst="rect">
            <a:avLst/>
          </a:prstGeom>
          <a:noFill/>
        </p:spPr>
        <p:txBody>
          <a:bodyPr wrap="square">
            <a:spAutoFit/>
          </a:bodyPr>
          <a:lstStyle/>
          <a:p>
            <a:r>
              <a:rPr lang="en-US" sz="3600" dirty="0">
                <a:ea typeface="Calibri" panose="020F0502020204030204" pitchFamily="34" charset="0"/>
              </a:rPr>
              <a:t>Endowed Health Services Research Center. Awards </a:t>
            </a:r>
            <a:r>
              <a:rPr lang="es-PR" sz="3600" dirty="0">
                <a:ea typeface="+mn-lt"/>
                <a:cs typeface="+mn-lt"/>
              </a:rPr>
              <a:t>5S21MD000242, 5S21MD000138 from NIH-NCMHD</a:t>
            </a:r>
            <a:endParaRPr lang="en-US" sz="3600" dirty="0"/>
          </a:p>
        </p:txBody>
      </p:sp>
      <p:sp>
        <p:nvSpPr>
          <p:cNvPr id="11" name="TextBox 10">
            <a:extLst>
              <a:ext uri="{FF2B5EF4-FFF2-40B4-BE49-F238E27FC236}">
                <a16:creationId xmlns:a16="http://schemas.microsoft.com/office/drawing/2014/main" id="{FC011B03-AE26-CF82-AA63-3D983926BE56}"/>
              </a:ext>
            </a:extLst>
          </p:cNvPr>
          <p:cNvSpPr txBox="1"/>
          <p:nvPr/>
        </p:nvSpPr>
        <p:spPr>
          <a:xfrm>
            <a:off x="21660833" y="28180664"/>
            <a:ext cx="10329068" cy="3970318"/>
          </a:xfrm>
          <a:prstGeom prst="rect">
            <a:avLst/>
          </a:prstGeom>
          <a:noFill/>
        </p:spPr>
        <p:txBody>
          <a:bodyPr wrap="square">
            <a:spAutoFit/>
          </a:bodyPr>
          <a:lstStyle/>
          <a:p>
            <a:pPr algn="just"/>
            <a:r>
              <a:rPr lang="en" sz="3600" dirty="0">
                <a:solidFill>
                  <a:schemeClr val="dk1"/>
                </a:solidFill>
              </a:rPr>
              <a:t>There is no doubt that social inequity contributes to health disparities significantly impacting underserved communities, such as Loiza, P.R. This in fact contributes to an increase in morbidity and mortality lowering life expectancy. It is crucial that as family physicians we advocate for equitable access to healthcare to ensure our patient's wellbeing.</a:t>
            </a:r>
          </a:p>
        </p:txBody>
      </p:sp>
      <p:sp>
        <p:nvSpPr>
          <p:cNvPr id="18" name="TextBox 17">
            <a:extLst>
              <a:ext uri="{FF2B5EF4-FFF2-40B4-BE49-F238E27FC236}">
                <a16:creationId xmlns:a16="http://schemas.microsoft.com/office/drawing/2014/main" id="{1490C608-BDDD-CE5A-68D5-DC5934CD5CE9}"/>
              </a:ext>
            </a:extLst>
          </p:cNvPr>
          <p:cNvSpPr txBox="1"/>
          <p:nvPr/>
        </p:nvSpPr>
        <p:spPr>
          <a:xfrm>
            <a:off x="21668621" y="26938282"/>
            <a:ext cx="10058400" cy="923330"/>
          </a:xfrm>
          <a:prstGeom prst="rect">
            <a:avLst/>
          </a:prstGeom>
          <a:solidFill>
            <a:schemeClr val="bg2"/>
          </a:solidFill>
        </p:spPr>
        <p:txBody>
          <a:bodyPr wrap="square">
            <a:spAutoFit/>
          </a:bodyPr>
          <a:lstStyle/>
          <a:p>
            <a:pPr algn="ctr"/>
            <a:r>
              <a:rPr lang="en-US" sz="5400" b="1" dirty="0">
                <a:solidFill>
                  <a:srgbClr val="0070C0"/>
                </a:solidFill>
              </a:rPr>
              <a:t>Conclusions</a:t>
            </a:r>
          </a:p>
        </p:txBody>
      </p:sp>
      <p:sp>
        <p:nvSpPr>
          <p:cNvPr id="19" name="TextBox 18">
            <a:extLst>
              <a:ext uri="{FF2B5EF4-FFF2-40B4-BE49-F238E27FC236}">
                <a16:creationId xmlns:a16="http://schemas.microsoft.com/office/drawing/2014/main" id="{3BBA9075-2B0E-FFFC-B970-70C0545C6509}"/>
              </a:ext>
            </a:extLst>
          </p:cNvPr>
          <p:cNvSpPr txBox="1"/>
          <p:nvPr/>
        </p:nvSpPr>
        <p:spPr>
          <a:xfrm>
            <a:off x="738993" y="22177236"/>
            <a:ext cx="9827525" cy="923330"/>
          </a:xfrm>
          <a:prstGeom prst="rect">
            <a:avLst/>
          </a:prstGeom>
          <a:solidFill>
            <a:schemeClr val="bg2"/>
          </a:solidFill>
        </p:spPr>
        <p:txBody>
          <a:bodyPr wrap="square">
            <a:spAutoFit/>
          </a:bodyPr>
          <a:lstStyle/>
          <a:p>
            <a:pPr algn="ctr"/>
            <a:r>
              <a:rPr lang="en-US" sz="5400" b="1" dirty="0">
                <a:solidFill>
                  <a:srgbClr val="0070C0"/>
                </a:solidFill>
              </a:rPr>
              <a:t>References</a:t>
            </a:r>
          </a:p>
        </p:txBody>
      </p:sp>
      <p:sp>
        <p:nvSpPr>
          <p:cNvPr id="22" name="TextBox 21">
            <a:extLst>
              <a:ext uri="{FF2B5EF4-FFF2-40B4-BE49-F238E27FC236}">
                <a16:creationId xmlns:a16="http://schemas.microsoft.com/office/drawing/2014/main" id="{4E60CD15-64F2-DA89-189A-B7F6EA9D4F77}"/>
              </a:ext>
            </a:extLst>
          </p:cNvPr>
          <p:cNvSpPr txBox="1"/>
          <p:nvPr/>
        </p:nvSpPr>
        <p:spPr>
          <a:xfrm>
            <a:off x="32680198" y="28865455"/>
            <a:ext cx="10058400" cy="923330"/>
          </a:xfrm>
          <a:prstGeom prst="rect">
            <a:avLst/>
          </a:prstGeom>
          <a:solidFill>
            <a:schemeClr val="bg2"/>
          </a:solidFill>
        </p:spPr>
        <p:txBody>
          <a:bodyPr wrap="square">
            <a:spAutoFit/>
          </a:bodyPr>
          <a:lstStyle/>
          <a:p>
            <a:pPr algn="ctr"/>
            <a:r>
              <a:rPr lang="en-US" sz="5400" b="1" dirty="0">
                <a:solidFill>
                  <a:srgbClr val="0070C0"/>
                </a:solidFill>
              </a:rPr>
              <a:t>Acknowledgements</a:t>
            </a:r>
          </a:p>
        </p:txBody>
      </p:sp>
      <p:sp>
        <p:nvSpPr>
          <p:cNvPr id="24" name="TextBox 23">
            <a:extLst>
              <a:ext uri="{FF2B5EF4-FFF2-40B4-BE49-F238E27FC236}">
                <a16:creationId xmlns:a16="http://schemas.microsoft.com/office/drawing/2014/main" id="{43A42E7E-53BF-7543-FFFD-987E5150148A}"/>
              </a:ext>
            </a:extLst>
          </p:cNvPr>
          <p:cNvSpPr txBox="1"/>
          <p:nvPr/>
        </p:nvSpPr>
        <p:spPr>
          <a:xfrm>
            <a:off x="11340406" y="22267022"/>
            <a:ext cx="9733376" cy="923330"/>
          </a:xfrm>
          <a:prstGeom prst="rect">
            <a:avLst/>
          </a:prstGeom>
          <a:solidFill>
            <a:schemeClr val="bg2"/>
          </a:solidFill>
        </p:spPr>
        <p:txBody>
          <a:bodyPr wrap="square">
            <a:spAutoFit/>
          </a:bodyPr>
          <a:lstStyle/>
          <a:p>
            <a:pPr algn="ctr"/>
            <a:r>
              <a:rPr lang="en-US" sz="5400" b="1" dirty="0">
                <a:solidFill>
                  <a:srgbClr val="0070C0"/>
                </a:solidFill>
              </a:rPr>
              <a:t>Summary of Findings </a:t>
            </a:r>
          </a:p>
        </p:txBody>
      </p:sp>
    </p:spTree>
    <p:extLst>
      <p:ext uri="{BB962C8B-B14F-4D97-AF65-F5344CB8AC3E}">
        <p14:creationId xmlns:p14="http://schemas.microsoft.com/office/powerpoint/2010/main" val="8908297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TotalTime>
  <Words>1016</Words>
  <Application>Microsoft Macintosh PowerPoint</Application>
  <PresentationFormat>Custom</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Roboto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Enid J Garcia Rivera</dc:creator>
  <cp:lastModifiedBy>LAURA C PAGAN PAGAN</cp:lastModifiedBy>
  <cp:revision>4</cp:revision>
  <cp:lastPrinted>2024-03-01T21:05:56Z</cp:lastPrinted>
  <dcterms:created xsi:type="dcterms:W3CDTF">2024-03-01T17:02:58Z</dcterms:created>
  <dcterms:modified xsi:type="dcterms:W3CDTF">2024-03-01T23:49:06Z</dcterms:modified>
</cp:coreProperties>
</file>