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9377600" cy="32918400"/>
  <p:notesSz cx="11979275" cy="7010400"/>
  <p:defaultTextStyle>
    <a:defPPr>
      <a:defRPr lang="en-US"/>
    </a:defPPr>
    <a:lvl1pPr marL="0" algn="l" defTabSz="3303928" rtl="0" eaLnBrk="1" latinLnBrk="0" hangingPunct="1">
      <a:defRPr sz="6471" kern="1200">
        <a:solidFill>
          <a:schemeClr val="tx1"/>
        </a:solidFill>
        <a:latin typeface="+mn-lt"/>
        <a:ea typeface="+mn-ea"/>
        <a:cs typeface="+mn-cs"/>
      </a:defRPr>
    </a:lvl1pPr>
    <a:lvl2pPr marL="1651964" algn="l" defTabSz="3303928" rtl="0" eaLnBrk="1" latinLnBrk="0" hangingPunct="1">
      <a:defRPr sz="6471" kern="1200">
        <a:solidFill>
          <a:schemeClr val="tx1"/>
        </a:solidFill>
        <a:latin typeface="+mn-lt"/>
        <a:ea typeface="+mn-ea"/>
        <a:cs typeface="+mn-cs"/>
      </a:defRPr>
    </a:lvl2pPr>
    <a:lvl3pPr marL="3303928" algn="l" defTabSz="3303928" rtl="0" eaLnBrk="1" latinLnBrk="0" hangingPunct="1">
      <a:defRPr sz="6471" kern="1200">
        <a:solidFill>
          <a:schemeClr val="tx1"/>
        </a:solidFill>
        <a:latin typeface="+mn-lt"/>
        <a:ea typeface="+mn-ea"/>
        <a:cs typeface="+mn-cs"/>
      </a:defRPr>
    </a:lvl3pPr>
    <a:lvl4pPr marL="4955893" algn="l" defTabSz="3303928" rtl="0" eaLnBrk="1" latinLnBrk="0" hangingPunct="1">
      <a:defRPr sz="6471" kern="1200">
        <a:solidFill>
          <a:schemeClr val="tx1"/>
        </a:solidFill>
        <a:latin typeface="+mn-lt"/>
        <a:ea typeface="+mn-ea"/>
        <a:cs typeface="+mn-cs"/>
      </a:defRPr>
    </a:lvl4pPr>
    <a:lvl5pPr marL="6607857" algn="l" defTabSz="3303928" rtl="0" eaLnBrk="1" latinLnBrk="0" hangingPunct="1">
      <a:defRPr sz="6471" kern="1200">
        <a:solidFill>
          <a:schemeClr val="tx1"/>
        </a:solidFill>
        <a:latin typeface="+mn-lt"/>
        <a:ea typeface="+mn-ea"/>
        <a:cs typeface="+mn-cs"/>
      </a:defRPr>
    </a:lvl5pPr>
    <a:lvl6pPr marL="8259820" algn="l" defTabSz="3303928" rtl="0" eaLnBrk="1" latinLnBrk="0" hangingPunct="1">
      <a:defRPr sz="6471" kern="1200">
        <a:solidFill>
          <a:schemeClr val="tx1"/>
        </a:solidFill>
        <a:latin typeface="+mn-lt"/>
        <a:ea typeface="+mn-ea"/>
        <a:cs typeface="+mn-cs"/>
      </a:defRPr>
    </a:lvl6pPr>
    <a:lvl7pPr marL="9911785" algn="l" defTabSz="3303928" rtl="0" eaLnBrk="1" latinLnBrk="0" hangingPunct="1">
      <a:defRPr sz="6471" kern="1200">
        <a:solidFill>
          <a:schemeClr val="tx1"/>
        </a:solidFill>
        <a:latin typeface="+mn-lt"/>
        <a:ea typeface="+mn-ea"/>
        <a:cs typeface="+mn-cs"/>
      </a:defRPr>
    </a:lvl7pPr>
    <a:lvl8pPr marL="11563749" algn="l" defTabSz="3303928" rtl="0" eaLnBrk="1" latinLnBrk="0" hangingPunct="1">
      <a:defRPr sz="6471" kern="1200">
        <a:solidFill>
          <a:schemeClr val="tx1"/>
        </a:solidFill>
        <a:latin typeface="+mn-lt"/>
        <a:ea typeface="+mn-ea"/>
        <a:cs typeface="+mn-cs"/>
      </a:defRPr>
    </a:lvl8pPr>
    <a:lvl9pPr marL="13215714" algn="l" defTabSz="3303928" rtl="0" eaLnBrk="1" latinLnBrk="0" hangingPunct="1">
      <a:defRPr sz="64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orient="horz" pos="20304" userDrawn="1">
          <p15:clr>
            <a:srgbClr val="A4A3A4"/>
          </p15:clr>
        </p15:guide>
        <p15:guide id="3" pos="15840" userDrawn="1">
          <p15:clr>
            <a:srgbClr val="A4A3A4"/>
          </p15:clr>
        </p15:guide>
        <p15:guide id="5" pos="15264" userDrawn="1">
          <p15:clr>
            <a:srgbClr val="A4A3A4"/>
          </p15:clr>
        </p15:guide>
        <p15:guide id="7" orient="horz" pos="12096" userDrawn="1">
          <p15:clr>
            <a:srgbClr val="A4A3A4"/>
          </p15:clr>
        </p15:guide>
        <p15:guide id="9" pos="15552">
          <p15:clr>
            <a:srgbClr val="A4A3A4"/>
          </p15:clr>
        </p15:guide>
        <p15:guide id="10" pos="288" userDrawn="1">
          <p15:clr>
            <a:srgbClr val="A4A3A4"/>
          </p15:clr>
        </p15:guide>
        <p15:guide id="11" orient="horz" pos="2880">
          <p15:clr>
            <a:srgbClr val="A4A3A4"/>
          </p15:clr>
        </p15:guide>
        <p15:guide id="12" orient="horz" pos="13750">
          <p15:clr>
            <a:srgbClr val="A4A3A4"/>
          </p15:clr>
        </p15:guide>
        <p15:guide id="13" orient="horz" pos="10368">
          <p15:clr>
            <a:srgbClr val="A4A3A4"/>
          </p15:clr>
        </p15:guide>
        <p15:guide id="14" pos="23040" userDrawn="1">
          <p15:clr>
            <a:srgbClr val="A4A3A4"/>
          </p15:clr>
        </p15:guide>
        <p15:guide id="15" pos="30816" userDrawn="1">
          <p15:clr>
            <a:srgbClr val="A4A3A4"/>
          </p15:clr>
        </p15:guide>
        <p15:guide id="16" pos="23328" userDrawn="1">
          <p15:clr>
            <a:srgbClr val="A4A3A4"/>
          </p15:clr>
        </p15:guide>
        <p15:guide id="17" pos="576">
          <p15:clr>
            <a:srgbClr val="A4A3A4"/>
          </p15:clr>
        </p15:guide>
        <p15:guide id="18" pos="23904">
          <p15:clr>
            <a:srgbClr val="A4A3A4"/>
          </p15:clr>
        </p15:guide>
        <p15:guide id="19" pos="7200">
          <p15:clr>
            <a:srgbClr val="A4A3A4"/>
          </p15:clr>
        </p15:guide>
        <p15:guide id="21" pos="8064" userDrawn="1">
          <p15:clr>
            <a:srgbClr val="A4A3A4"/>
          </p15:clr>
        </p15:guide>
        <p15:guide id="22" pos="77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39D03"/>
    <a:srgbClr val="FFC000"/>
    <a:srgbClr val="81B861"/>
    <a:srgbClr val="608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824" autoAdjust="0"/>
    <p:restoredTop sz="94008" autoAdjust="0"/>
  </p:normalViewPr>
  <p:slideViewPr>
    <p:cSldViewPr showGuides="1">
      <p:cViewPr varScale="1">
        <p:scale>
          <a:sx n="25" d="100"/>
          <a:sy n="25" d="100"/>
        </p:scale>
        <p:origin x="1968" y="232"/>
      </p:cViewPr>
      <p:guideLst>
        <p:guide orient="horz" pos="3264"/>
        <p:guide orient="horz" pos="20304"/>
        <p:guide pos="15840"/>
        <p:guide pos="15264"/>
        <p:guide orient="horz" pos="12096"/>
        <p:guide pos="15552"/>
        <p:guide pos="288"/>
        <p:guide orient="horz" pos="2880"/>
        <p:guide orient="horz" pos="13750"/>
        <p:guide orient="horz" pos="10368"/>
        <p:guide pos="23040"/>
        <p:guide pos="30816"/>
        <p:guide pos="23328"/>
        <p:guide pos="576"/>
        <p:guide pos="23904"/>
        <p:guide pos="7200"/>
        <p:guide pos="8064"/>
        <p:guide pos="7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5191019" cy="352143"/>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6786178" y="1"/>
            <a:ext cx="5191019" cy="352143"/>
          </a:xfrm>
          <a:prstGeom prst="rect">
            <a:avLst/>
          </a:prstGeom>
        </p:spPr>
        <p:txBody>
          <a:bodyPr vert="horz" lIns="92830" tIns="46415" rIns="92830" bIns="46415" rtlCol="0"/>
          <a:lstStyle>
            <a:lvl1pPr algn="r">
              <a:defRPr sz="1200"/>
            </a:lvl1pPr>
          </a:lstStyle>
          <a:p>
            <a:fld id="{95EA4991-DBA3-438C-8F6F-DA5EC30D63B4}" type="datetimeFigureOut">
              <a:rPr lang="en-US" smtClean="0"/>
              <a:pPr/>
              <a:t>2/20/24</a:t>
            </a:fld>
            <a:endParaRPr lang="en-US"/>
          </a:p>
        </p:txBody>
      </p:sp>
      <p:sp>
        <p:nvSpPr>
          <p:cNvPr id="4" name="Footer Placeholder 3"/>
          <p:cNvSpPr>
            <a:spLocks noGrp="1"/>
          </p:cNvSpPr>
          <p:nvPr>
            <p:ph type="ftr" sz="quarter" idx="2"/>
          </p:nvPr>
        </p:nvSpPr>
        <p:spPr>
          <a:xfrm>
            <a:off x="1" y="6658258"/>
            <a:ext cx="5191019" cy="352142"/>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6786178" y="6658258"/>
            <a:ext cx="5191019" cy="352142"/>
          </a:xfrm>
          <a:prstGeom prst="rect">
            <a:avLst/>
          </a:prstGeom>
        </p:spPr>
        <p:txBody>
          <a:bodyPr vert="horz" lIns="92830" tIns="46415" rIns="92830" bIns="46415" rtlCol="0" anchor="b"/>
          <a:lstStyle>
            <a:lvl1pPr algn="r">
              <a:defRPr sz="1200"/>
            </a:lvl1pPr>
          </a:lstStyle>
          <a:p>
            <a:fld id="{B86DDE34-DF71-451B-B7D3-7B280780438B}" type="slidenum">
              <a:rPr lang="en-US" smtClean="0"/>
              <a:pPr/>
              <a:t>‹#›</a:t>
            </a:fld>
            <a:endParaRPr lang="en-US"/>
          </a:p>
        </p:txBody>
      </p:sp>
    </p:spTree>
    <p:extLst>
      <p:ext uri="{BB962C8B-B14F-4D97-AF65-F5344CB8AC3E}">
        <p14:creationId xmlns:p14="http://schemas.microsoft.com/office/powerpoint/2010/main" val="3169986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5191019" cy="352143"/>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6786178" y="1"/>
            <a:ext cx="5191019" cy="352143"/>
          </a:xfrm>
          <a:prstGeom prst="rect">
            <a:avLst/>
          </a:prstGeom>
        </p:spPr>
        <p:txBody>
          <a:bodyPr vert="horz" lIns="92830" tIns="46415" rIns="92830" bIns="46415" rtlCol="0"/>
          <a:lstStyle>
            <a:lvl1pPr algn="r">
              <a:defRPr sz="1200"/>
            </a:lvl1pPr>
          </a:lstStyle>
          <a:p>
            <a:fld id="{DF10B8F7-8319-45C5-8D90-3545C10D19E0}" type="datetimeFigureOut">
              <a:rPr lang="en-US" smtClean="0"/>
              <a:pPr/>
              <a:t>2/20/24</a:t>
            </a:fld>
            <a:endParaRPr lang="en-US"/>
          </a:p>
        </p:txBody>
      </p:sp>
      <p:sp>
        <p:nvSpPr>
          <p:cNvPr id="4" name="Slide Image Placeholder 3"/>
          <p:cNvSpPr>
            <a:spLocks noGrp="1" noRot="1" noChangeAspect="1"/>
          </p:cNvSpPr>
          <p:nvPr>
            <p:ph type="sldImg" idx="2"/>
          </p:nvPr>
        </p:nvSpPr>
        <p:spPr>
          <a:xfrm>
            <a:off x="4216400" y="876300"/>
            <a:ext cx="35464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1197928" y="3373756"/>
            <a:ext cx="9583420" cy="276034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258"/>
            <a:ext cx="5191019" cy="352142"/>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6786178" y="6658258"/>
            <a:ext cx="5191019" cy="352142"/>
          </a:xfrm>
          <a:prstGeom prst="rect">
            <a:avLst/>
          </a:prstGeom>
        </p:spPr>
        <p:txBody>
          <a:bodyPr vert="horz" lIns="92830" tIns="46415" rIns="92830" bIns="46415" rtlCol="0" anchor="b"/>
          <a:lstStyle>
            <a:lvl1pPr algn="r">
              <a:defRPr sz="1200"/>
            </a:lvl1pPr>
          </a:lstStyle>
          <a:p>
            <a:fld id="{C42CFDAA-DF99-4731-BC18-42BB4357543C}" type="slidenum">
              <a:rPr lang="en-US" smtClean="0"/>
              <a:pPr/>
              <a:t>‹#›</a:t>
            </a:fld>
            <a:endParaRPr lang="en-US"/>
          </a:p>
        </p:txBody>
      </p:sp>
    </p:spTree>
    <p:extLst>
      <p:ext uri="{BB962C8B-B14F-4D97-AF65-F5344CB8AC3E}">
        <p14:creationId xmlns:p14="http://schemas.microsoft.com/office/powerpoint/2010/main" val="3866870014"/>
      </p:ext>
    </p:extLst>
  </p:cSld>
  <p:clrMap bg1="lt1" tx1="dk1" bg2="lt2" tx2="dk2" accent1="accent1" accent2="accent2" accent3="accent3" accent4="accent4" accent5="accent5" accent6="accent6" hlink="hlink" folHlink="folHlink"/>
  <p:notesStyle>
    <a:lvl1pPr marL="0" algn="l" defTabSz="672358" rtl="0" eaLnBrk="1" latinLnBrk="0" hangingPunct="1">
      <a:defRPr sz="882" kern="1200">
        <a:solidFill>
          <a:schemeClr val="tx1"/>
        </a:solidFill>
        <a:latin typeface="+mn-lt"/>
        <a:ea typeface="+mn-ea"/>
        <a:cs typeface="+mn-cs"/>
      </a:defRPr>
    </a:lvl1pPr>
    <a:lvl2pPr marL="336179" algn="l" defTabSz="672358" rtl="0" eaLnBrk="1" latinLnBrk="0" hangingPunct="1">
      <a:defRPr sz="882" kern="1200">
        <a:solidFill>
          <a:schemeClr val="tx1"/>
        </a:solidFill>
        <a:latin typeface="+mn-lt"/>
        <a:ea typeface="+mn-ea"/>
        <a:cs typeface="+mn-cs"/>
      </a:defRPr>
    </a:lvl2pPr>
    <a:lvl3pPr marL="672358" algn="l" defTabSz="672358" rtl="0" eaLnBrk="1" latinLnBrk="0" hangingPunct="1">
      <a:defRPr sz="882" kern="1200">
        <a:solidFill>
          <a:schemeClr val="tx1"/>
        </a:solidFill>
        <a:latin typeface="+mn-lt"/>
        <a:ea typeface="+mn-ea"/>
        <a:cs typeface="+mn-cs"/>
      </a:defRPr>
    </a:lvl3pPr>
    <a:lvl4pPr marL="1008537" algn="l" defTabSz="672358" rtl="0" eaLnBrk="1" latinLnBrk="0" hangingPunct="1">
      <a:defRPr sz="882" kern="1200">
        <a:solidFill>
          <a:schemeClr val="tx1"/>
        </a:solidFill>
        <a:latin typeface="+mn-lt"/>
        <a:ea typeface="+mn-ea"/>
        <a:cs typeface="+mn-cs"/>
      </a:defRPr>
    </a:lvl4pPr>
    <a:lvl5pPr marL="1344717" algn="l" defTabSz="672358" rtl="0" eaLnBrk="1" latinLnBrk="0" hangingPunct="1">
      <a:defRPr sz="882" kern="1200">
        <a:solidFill>
          <a:schemeClr val="tx1"/>
        </a:solidFill>
        <a:latin typeface="+mn-lt"/>
        <a:ea typeface="+mn-ea"/>
        <a:cs typeface="+mn-cs"/>
      </a:defRPr>
    </a:lvl5pPr>
    <a:lvl6pPr marL="1680896" algn="l" defTabSz="672358" rtl="0" eaLnBrk="1" latinLnBrk="0" hangingPunct="1">
      <a:defRPr sz="882" kern="1200">
        <a:solidFill>
          <a:schemeClr val="tx1"/>
        </a:solidFill>
        <a:latin typeface="+mn-lt"/>
        <a:ea typeface="+mn-ea"/>
        <a:cs typeface="+mn-cs"/>
      </a:defRPr>
    </a:lvl6pPr>
    <a:lvl7pPr marL="2017075" algn="l" defTabSz="672358" rtl="0" eaLnBrk="1" latinLnBrk="0" hangingPunct="1">
      <a:defRPr sz="882" kern="1200">
        <a:solidFill>
          <a:schemeClr val="tx1"/>
        </a:solidFill>
        <a:latin typeface="+mn-lt"/>
        <a:ea typeface="+mn-ea"/>
        <a:cs typeface="+mn-cs"/>
      </a:defRPr>
    </a:lvl7pPr>
    <a:lvl8pPr marL="2353254" algn="l" defTabSz="672358" rtl="0" eaLnBrk="1" latinLnBrk="0" hangingPunct="1">
      <a:defRPr sz="882" kern="1200">
        <a:solidFill>
          <a:schemeClr val="tx1"/>
        </a:solidFill>
        <a:latin typeface="+mn-lt"/>
        <a:ea typeface="+mn-ea"/>
        <a:cs typeface="+mn-cs"/>
      </a:defRPr>
    </a:lvl8pPr>
    <a:lvl9pPr marL="2689433" algn="l" defTabSz="672358" rtl="0" eaLnBrk="1" latinLnBrk="0" hangingPunct="1">
      <a:defRPr sz="88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16400" y="876300"/>
            <a:ext cx="35464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CFDAA-DF99-4731-BC18-42BB4357543C}" type="slidenum">
              <a:rPr lang="en-US" smtClean="0"/>
              <a:pPr/>
              <a:t>1</a:t>
            </a:fld>
            <a:endParaRPr lang="en-US"/>
          </a:p>
        </p:txBody>
      </p:sp>
    </p:spTree>
    <p:extLst>
      <p:ext uri="{BB962C8B-B14F-4D97-AF65-F5344CB8AC3E}">
        <p14:creationId xmlns:p14="http://schemas.microsoft.com/office/powerpoint/2010/main" val="299339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10226044"/>
            <a:ext cx="41970960" cy="7056120"/>
          </a:xfrm>
        </p:spPr>
        <p:txBody>
          <a:bodyPr/>
          <a:lstStyle/>
          <a:p>
            <a:r>
              <a:rPr lang="en-US"/>
              <a:t>Click to edit Master title style</a:t>
            </a:r>
          </a:p>
        </p:txBody>
      </p:sp>
      <p:sp>
        <p:nvSpPr>
          <p:cNvPr id="3" name="Subtitle 2"/>
          <p:cNvSpPr>
            <a:spLocks noGrp="1"/>
          </p:cNvSpPr>
          <p:nvPr>
            <p:ph type="subTitle" idx="1"/>
          </p:nvPr>
        </p:nvSpPr>
        <p:spPr>
          <a:xfrm>
            <a:off x="7406640" y="18653760"/>
            <a:ext cx="34564320" cy="8412480"/>
          </a:xfrm>
        </p:spPr>
        <p:txBody>
          <a:bodyPr/>
          <a:lstStyle>
            <a:lvl1pPr marL="0" indent="0" algn="ctr">
              <a:buNone/>
              <a:defRPr>
                <a:solidFill>
                  <a:schemeClr val="tx1">
                    <a:tint val="75000"/>
                  </a:schemeClr>
                </a:solidFill>
              </a:defRPr>
            </a:lvl1pPr>
            <a:lvl2pPr marL="3110838" indent="0" algn="ctr">
              <a:buNone/>
              <a:defRPr>
                <a:solidFill>
                  <a:schemeClr val="tx1">
                    <a:tint val="75000"/>
                  </a:schemeClr>
                </a:solidFill>
              </a:defRPr>
            </a:lvl2pPr>
            <a:lvl3pPr marL="6221676" indent="0" algn="ctr">
              <a:buNone/>
              <a:defRPr>
                <a:solidFill>
                  <a:schemeClr val="tx1">
                    <a:tint val="75000"/>
                  </a:schemeClr>
                </a:solidFill>
              </a:defRPr>
            </a:lvl3pPr>
            <a:lvl4pPr marL="9332514" indent="0" algn="ctr">
              <a:buNone/>
              <a:defRPr>
                <a:solidFill>
                  <a:schemeClr val="tx1">
                    <a:tint val="75000"/>
                  </a:schemeClr>
                </a:solidFill>
              </a:defRPr>
            </a:lvl4pPr>
            <a:lvl5pPr marL="12443352" indent="0" algn="ctr">
              <a:buNone/>
              <a:defRPr>
                <a:solidFill>
                  <a:schemeClr val="tx1">
                    <a:tint val="75000"/>
                  </a:schemeClr>
                </a:solidFill>
              </a:defRPr>
            </a:lvl5pPr>
            <a:lvl6pPr marL="15554190" indent="0" algn="ctr">
              <a:buNone/>
              <a:defRPr>
                <a:solidFill>
                  <a:schemeClr val="tx1">
                    <a:tint val="75000"/>
                  </a:schemeClr>
                </a:solidFill>
              </a:defRPr>
            </a:lvl6pPr>
            <a:lvl7pPr marL="18665030" indent="0" algn="ctr">
              <a:buNone/>
              <a:defRPr>
                <a:solidFill>
                  <a:schemeClr val="tx1">
                    <a:tint val="75000"/>
                  </a:schemeClr>
                </a:solidFill>
              </a:defRPr>
            </a:lvl7pPr>
            <a:lvl8pPr marL="21775867" indent="0" algn="ctr">
              <a:buNone/>
              <a:defRPr>
                <a:solidFill>
                  <a:schemeClr val="tx1">
                    <a:tint val="75000"/>
                  </a:schemeClr>
                </a:solidFill>
              </a:defRPr>
            </a:lvl8pPr>
            <a:lvl9pPr marL="248867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00340D-7ADD-45BC-9883-B5E260BFA1F6}"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125259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0340D-7ADD-45BC-9883-B5E260BFA1F6}"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54122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8760" y="1318266"/>
            <a:ext cx="111099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8880" y="1318266"/>
            <a:ext cx="325069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0340D-7ADD-45BC-9883-B5E260BFA1F6}"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363182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0340D-7ADD-45BC-9883-B5E260BFA1F6}"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58615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1" y="21153123"/>
            <a:ext cx="41970960" cy="6537960"/>
          </a:xfrm>
        </p:spPr>
        <p:txBody>
          <a:bodyPr anchor="t"/>
          <a:lstStyle>
            <a:lvl1pPr algn="l">
              <a:defRPr sz="27139" b="1" cap="all"/>
            </a:lvl1pPr>
          </a:lstStyle>
          <a:p>
            <a:r>
              <a:rPr lang="en-US"/>
              <a:t>Click to edit Master title style</a:t>
            </a:r>
          </a:p>
        </p:txBody>
      </p:sp>
      <p:sp>
        <p:nvSpPr>
          <p:cNvPr id="3" name="Text Placeholder 2"/>
          <p:cNvSpPr>
            <a:spLocks noGrp="1"/>
          </p:cNvSpPr>
          <p:nvPr>
            <p:ph type="body" idx="1"/>
          </p:nvPr>
        </p:nvSpPr>
        <p:spPr>
          <a:xfrm>
            <a:off x="3900491" y="13952227"/>
            <a:ext cx="41970960" cy="7200897"/>
          </a:xfrm>
        </p:spPr>
        <p:txBody>
          <a:bodyPr anchor="b"/>
          <a:lstStyle>
            <a:lvl1pPr marL="0" indent="0">
              <a:buNone/>
              <a:defRPr sz="13708">
                <a:solidFill>
                  <a:schemeClr val="tx1">
                    <a:tint val="75000"/>
                  </a:schemeClr>
                </a:solidFill>
              </a:defRPr>
            </a:lvl1pPr>
            <a:lvl2pPr marL="3110838" indent="0">
              <a:buNone/>
              <a:defRPr sz="12184">
                <a:solidFill>
                  <a:schemeClr val="tx1">
                    <a:tint val="75000"/>
                  </a:schemeClr>
                </a:solidFill>
              </a:defRPr>
            </a:lvl2pPr>
            <a:lvl3pPr marL="6221676" indent="0">
              <a:buNone/>
              <a:defRPr sz="10938">
                <a:solidFill>
                  <a:schemeClr val="tx1">
                    <a:tint val="75000"/>
                  </a:schemeClr>
                </a:solidFill>
              </a:defRPr>
            </a:lvl3pPr>
            <a:lvl4pPr marL="9332514" indent="0">
              <a:buNone/>
              <a:defRPr sz="9553">
                <a:solidFill>
                  <a:schemeClr val="tx1">
                    <a:tint val="75000"/>
                  </a:schemeClr>
                </a:solidFill>
              </a:defRPr>
            </a:lvl4pPr>
            <a:lvl5pPr marL="12443352" indent="0">
              <a:buNone/>
              <a:defRPr sz="9553">
                <a:solidFill>
                  <a:schemeClr val="tx1">
                    <a:tint val="75000"/>
                  </a:schemeClr>
                </a:solidFill>
              </a:defRPr>
            </a:lvl5pPr>
            <a:lvl6pPr marL="15554190" indent="0">
              <a:buNone/>
              <a:defRPr sz="9553">
                <a:solidFill>
                  <a:schemeClr val="tx1">
                    <a:tint val="75000"/>
                  </a:schemeClr>
                </a:solidFill>
              </a:defRPr>
            </a:lvl6pPr>
            <a:lvl7pPr marL="18665030" indent="0">
              <a:buNone/>
              <a:defRPr sz="9553">
                <a:solidFill>
                  <a:schemeClr val="tx1">
                    <a:tint val="75000"/>
                  </a:schemeClr>
                </a:solidFill>
              </a:defRPr>
            </a:lvl7pPr>
            <a:lvl8pPr marL="21775867" indent="0">
              <a:buNone/>
              <a:defRPr sz="9553">
                <a:solidFill>
                  <a:schemeClr val="tx1">
                    <a:tint val="75000"/>
                  </a:schemeClr>
                </a:solidFill>
              </a:defRPr>
            </a:lvl8pPr>
            <a:lvl9pPr marL="24886706" indent="0">
              <a:buNone/>
              <a:defRPr sz="95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0340D-7ADD-45BC-9883-B5E260BFA1F6}" type="datetimeFigureOut">
              <a:rPr lang="en-US" smtClean="0"/>
              <a:pPr/>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72898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8880" y="7680965"/>
            <a:ext cx="21808440" cy="21724623"/>
          </a:xfrm>
        </p:spPr>
        <p:txBody>
          <a:bodyPr/>
          <a:lstStyle>
            <a:lvl1pPr>
              <a:defRPr sz="18970"/>
            </a:lvl1pPr>
            <a:lvl2pPr>
              <a:defRPr sz="16200"/>
            </a:lvl2pPr>
            <a:lvl3pPr>
              <a:defRPr sz="13708"/>
            </a:lvl3pPr>
            <a:lvl4pPr>
              <a:defRPr sz="12184"/>
            </a:lvl4pPr>
            <a:lvl5pPr>
              <a:defRPr sz="12184"/>
            </a:lvl5pPr>
            <a:lvl6pPr>
              <a:defRPr sz="12184"/>
            </a:lvl6pPr>
            <a:lvl7pPr>
              <a:defRPr sz="12184"/>
            </a:lvl7pPr>
            <a:lvl8pPr>
              <a:defRPr sz="12184"/>
            </a:lvl8pPr>
            <a:lvl9pPr>
              <a:defRPr sz="121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100280" y="7680965"/>
            <a:ext cx="21808440" cy="21724623"/>
          </a:xfrm>
        </p:spPr>
        <p:txBody>
          <a:bodyPr/>
          <a:lstStyle>
            <a:lvl1pPr>
              <a:defRPr sz="18970"/>
            </a:lvl1pPr>
            <a:lvl2pPr>
              <a:defRPr sz="16200"/>
            </a:lvl2pPr>
            <a:lvl3pPr>
              <a:defRPr sz="13708"/>
            </a:lvl3pPr>
            <a:lvl4pPr>
              <a:defRPr sz="12184"/>
            </a:lvl4pPr>
            <a:lvl5pPr>
              <a:defRPr sz="12184"/>
            </a:lvl5pPr>
            <a:lvl6pPr>
              <a:defRPr sz="12184"/>
            </a:lvl6pPr>
            <a:lvl7pPr>
              <a:defRPr sz="12184"/>
            </a:lvl7pPr>
            <a:lvl8pPr>
              <a:defRPr sz="12184"/>
            </a:lvl8pPr>
            <a:lvl9pPr>
              <a:defRPr sz="121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00340D-7ADD-45BC-9883-B5E260BFA1F6}" type="datetimeFigureOut">
              <a:rPr lang="en-US" smtClean="0"/>
              <a:pPr/>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319710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68884" y="7368548"/>
            <a:ext cx="21817015" cy="3070857"/>
          </a:xfrm>
        </p:spPr>
        <p:txBody>
          <a:bodyPr anchor="b"/>
          <a:lstStyle>
            <a:lvl1pPr marL="0" indent="0">
              <a:buNone/>
              <a:defRPr sz="16200" b="1"/>
            </a:lvl1pPr>
            <a:lvl2pPr marL="3110838" indent="0">
              <a:buNone/>
              <a:defRPr sz="13708" b="1"/>
            </a:lvl2pPr>
            <a:lvl3pPr marL="6221676" indent="0">
              <a:buNone/>
              <a:defRPr sz="12184" b="1"/>
            </a:lvl3pPr>
            <a:lvl4pPr marL="9332514" indent="0">
              <a:buNone/>
              <a:defRPr sz="10938" b="1"/>
            </a:lvl4pPr>
            <a:lvl5pPr marL="12443352" indent="0">
              <a:buNone/>
              <a:defRPr sz="10938" b="1"/>
            </a:lvl5pPr>
            <a:lvl6pPr marL="15554190" indent="0">
              <a:buNone/>
              <a:defRPr sz="10938" b="1"/>
            </a:lvl6pPr>
            <a:lvl7pPr marL="18665030" indent="0">
              <a:buNone/>
              <a:defRPr sz="10938" b="1"/>
            </a:lvl7pPr>
            <a:lvl8pPr marL="21775867" indent="0">
              <a:buNone/>
              <a:defRPr sz="10938" b="1"/>
            </a:lvl8pPr>
            <a:lvl9pPr marL="24886706" indent="0">
              <a:buNone/>
              <a:defRPr sz="10938" b="1"/>
            </a:lvl9pPr>
          </a:lstStyle>
          <a:p>
            <a:pPr lvl="0"/>
            <a:r>
              <a:rPr lang="en-US"/>
              <a:t>Click to edit Master text styles</a:t>
            </a:r>
          </a:p>
        </p:txBody>
      </p:sp>
      <p:sp>
        <p:nvSpPr>
          <p:cNvPr id="4" name="Content Placeholder 3"/>
          <p:cNvSpPr>
            <a:spLocks noGrp="1"/>
          </p:cNvSpPr>
          <p:nvPr>
            <p:ph sz="half" idx="2"/>
          </p:nvPr>
        </p:nvSpPr>
        <p:spPr>
          <a:xfrm>
            <a:off x="2468884" y="10439405"/>
            <a:ext cx="21817015" cy="18966183"/>
          </a:xfrm>
        </p:spPr>
        <p:txBody>
          <a:bodyPr/>
          <a:lstStyle>
            <a:lvl1pPr>
              <a:defRPr sz="16200"/>
            </a:lvl1pPr>
            <a:lvl2pPr>
              <a:defRPr sz="13708"/>
            </a:lvl2pPr>
            <a:lvl3pPr>
              <a:defRPr sz="12184"/>
            </a:lvl3pPr>
            <a:lvl4pPr>
              <a:defRPr sz="10938"/>
            </a:lvl4pPr>
            <a:lvl5pPr>
              <a:defRPr sz="10938"/>
            </a:lvl5pPr>
            <a:lvl6pPr>
              <a:defRPr sz="10938"/>
            </a:lvl6pPr>
            <a:lvl7pPr>
              <a:defRPr sz="10938"/>
            </a:lvl7pPr>
            <a:lvl8pPr>
              <a:defRPr sz="10938"/>
            </a:lvl8pPr>
            <a:lvl9pPr>
              <a:defRPr sz="109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083140" y="7368548"/>
            <a:ext cx="21825586" cy="3070857"/>
          </a:xfrm>
        </p:spPr>
        <p:txBody>
          <a:bodyPr anchor="b"/>
          <a:lstStyle>
            <a:lvl1pPr marL="0" indent="0">
              <a:buNone/>
              <a:defRPr sz="16200" b="1"/>
            </a:lvl1pPr>
            <a:lvl2pPr marL="3110838" indent="0">
              <a:buNone/>
              <a:defRPr sz="13708" b="1"/>
            </a:lvl2pPr>
            <a:lvl3pPr marL="6221676" indent="0">
              <a:buNone/>
              <a:defRPr sz="12184" b="1"/>
            </a:lvl3pPr>
            <a:lvl4pPr marL="9332514" indent="0">
              <a:buNone/>
              <a:defRPr sz="10938" b="1"/>
            </a:lvl4pPr>
            <a:lvl5pPr marL="12443352" indent="0">
              <a:buNone/>
              <a:defRPr sz="10938" b="1"/>
            </a:lvl5pPr>
            <a:lvl6pPr marL="15554190" indent="0">
              <a:buNone/>
              <a:defRPr sz="10938" b="1"/>
            </a:lvl6pPr>
            <a:lvl7pPr marL="18665030" indent="0">
              <a:buNone/>
              <a:defRPr sz="10938" b="1"/>
            </a:lvl7pPr>
            <a:lvl8pPr marL="21775867" indent="0">
              <a:buNone/>
              <a:defRPr sz="10938" b="1"/>
            </a:lvl8pPr>
            <a:lvl9pPr marL="24886706" indent="0">
              <a:buNone/>
              <a:defRPr sz="10938" b="1"/>
            </a:lvl9pPr>
          </a:lstStyle>
          <a:p>
            <a:pPr lvl="0"/>
            <a:r>
              <a:rPr lang="en-US"/>
              <a:t>Click to edit Master text styles</a:t>
            </a:r>
          </a:p>
        </p:txBody>
      </p:sp>
      <p:sp>
        <p:nvSpPr>
          <p:cNvPr id="6" name="Content Placeholder 5"/>
          <p:cNvSpPr>
            <a:spLocks noGrp="1"/>
          </p:cNvSpPr>
          <p:nvPr>
            <p:ph sz="quarter" idx="4"/>
          </p:nvPr>
        </p:nvSpPr>
        <p:spPr>
          <a:xfrm>
            <a:off x="25083140" y="10439405"/>
            <a:ext cx="21825586" cy="18966183"/>
          </a:xfrm>
        </p:spPr>
        <p:txBody>
          <a:bodyPr/>
          <a:lstStyle>
            <a:lvl1pPr>
              <a:defRPr sz="16200"/>
            </a:lvl1pPr>
            <a:lvl2pPr>
              <a:defRPr sz="13708"/>
            </a:lvl2pPr>
            <a:lvl3pPr>
              <a:defRPr sz="12184"/>
            </a:lvl3pPr>
            <a:lvl4pPr>
              <a:defRPr sz="10938"/>
            </a:lvl4pPr>
            <a:lvl5pPr>
              <a:defRPr sz="10938"/>
            </a:lvl5pPr>
            <a:lvl6pPr>
              <a:defRPr sz="10938"/>
            </a:lvl6pPr>
            <a:lvl7pPr>
              <a:defRPr sz="10938"/>
            </a:lvl7pPr>
            <a:lvl8pPr>
              <a:defRPr sz="10938"/>
            </a:lvl8pPr>
            <a:lvl9pPr>
              <a:defRPr sz="109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00340D-7ADD-45BC-9883-B5E260BFA1F6}" type="datetimeFigureOut">
              <a:rPr lang="en-US" smtClean="0"/>
              <a:pPr/>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231479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0340D-7ADD-45BC-9883-B5E260BFA1F6}" type="datetimeFigureOut">
              <a:rPr lang="en-US" smtClean="0"/>
              <a:pPr/>
              <a:t>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347703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0340D-7ADD-45BC-9883-B5E260BFA1F6}" type="datetimeFigureOut">
              <a:rPr lang="en-US" smtClean="0"/>
              <a:pPr/>
              <a:t>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318360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7" y="1310640"/>
            <a:ext cx="16244891" cy="5577840"/>
          </a:xfrm>
        </p:spPr>
        <p:txBody>
          <a:bodyPr anchor="b"/>
          <a:lstStyle>
            <a:lvl1pPr algn="l">
              <a:defRPr sz="13708" b="1"/>
            </a:lvl1pPr>
          </a:lstStyle>
          <a:p>
            <a:r>
              <a:rPr lang="en-US"/>
              <a:t>Click to edit Master title style</a:t>
            </a:r>
          </a:p>
        </p:txBody>
      </p:sp>
      <p:sp>
        <p:nvSpPr>
          <p:cNvPr id="3" name="Content Placeholder 2"/>
          <p:cNvSpPr>
            <a:spLocks noGrp="1"/>
          </p:cNvSpPr>
          <p:nvPr>
            <p:ph idx="1"/>
          </p:nvPr>
        </p:nvSpPr>
        <p:spPr>
          <a:xfrm>
            <a:off x="19305273" y="1310644"/>
            <a:ext cx="27603450" cy="28094943"/>
          </a:xfrm>
        </p:spPr>
        <p:txBody>
          <a:bodyPr/>
          <a:lstStyle>
            <a:lvl1pPr>
              <a:defRPr sz="21739"/>
            </a:lvl1pPr>
            <a:lvl2pPr>
              <a:defRPr sz="18970"/>
            </a:lvl2pPr>
            <a:lvl3pPr>
              <a:defRPr sz="16200"/>
            </a:lvl3pPr>
            <a:lvl4pPr>
              <a:defRPr sz="13708"/>
            </a:lvl4pPr>
            <a:lvl5pPr>
              <a:defRPr sz="13708"/>
            </a:lvl5pPr>
            <a:lvl6pPr>
              <a:defRPr sz="13708"/>
            </a:lvl6pPr>
            <a:lvl7pPr>
              <a:defRPr sz="13708"/>
            </a:lvl7pPr>
            <a:lvl8pPr>
              <a:defRPr sz="13708"/>
            </a:lvl8pPr>
            <a:lvl9pPr>
              <a:defRPr sz="137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68887" y="6888483"/>
            <a:ext cx="16244891" cy="22517103"/>
          </a:xfrm>
        </p:spPr>
        <p:txBody>
          <a:bodyPr/>
          <a:lstStyle>
            <a:lvl1pPr marL="0" indent="0">
              <a:buNone/>
              <a:defRPr sz="9553"/>
            </a:lvl1pPr>
            <a:lvl2pPr marL="3110838" indent="0">
              <a:buNone/>
              <a:defRPr sz="8170"/>
            </a:lvl2pPr>
            <a:lvl3pPr marL="6221676" indent="0">
              <a:buNone/>
              <a:defRPr sz="6785"/>
            </a:lvl3pPr>
            <a:lvl4pPr marL="9332514" indent="0">
              <a:buNone/>
              <a:defRPr sz="6093"/>
            </a:lvl4pPr>
            <a:lvl5pPr marL="12443352" indent="0">
              <a:buNone/>
              <a:defRPr sz="6093"/>
            </a:lvl5pPr>
            <a:lvl6pPr marL="15554190" indent="0">
              <a:buNone/>
              <a:defRPr sz="6093"/>
            </a:lvl6pPr>
            <a:lvl7pPr marL="18665030" indent="0">
              <a:buNone/>
              <a:defRPr sz="6093"/>
            </a:lvl7pPr>
            <a:lvl8pPr marL="21775867" indent="0">
              <a:buNone/>
              <a:defRPr sz="6093"/>
            </a:lvl8pPr>
            <a:lvl9pPr marL="24886706" indent="0">
              <a:buNone/>
              <a:defRPr sz="6093"/>
            </a:lvl9pPr>
          </a:lstStyle>
          <a:p>
            <a:pPr lvl="0"/>
            <a:r>
              <a:rPr lang="en-US"/>
              <a:t>Click to edit Master text styles</a:t>
            </a:r>
          </a:p>
        </p:txBody>
      </p:sp>
      <p:sp>
        <p:nvSpPr>
          <p:cNvPr id="5" name="Date Placeholder 4"/>
          <p:cNvSpPr>
            <a:spLocks noGrp="1"/>
          </p:cNvSpPr>
          <p:nvPr>
            <p:ph type="dt" sz="half" idx="10"/>
          </p:nvPr>
        </p:nvSpPr>
        <p:spPr/>
        <p:txBody>
          <a:bodyPr/>
          <a:lstStyle/>
          <a:p>
            <a:fld id="{3200340D-7ADD-45BC-9883-B5E260BFA1F6}" type="datetimeFigureOut">
              <a:rPr lang="en-US" smtClean="0"/>
              <a:pPr/>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401147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3042881"/>
            <a:ext cx="29626560" cy="2720343"/>
          </a:xfrm>
        </p:spPr>
        <p:txBody>
          <a:bodyPr anchor="b"/>
          <a:lstStyle>
            <a:lvl1pPr algn="l">
              <a:defRPr sz="13708" b="1"/>
            </a:lvl1pPr>
          </a:lstStyle>
          <a:p>
            <a:r>
              <a:rPr lang="en-US"/>
              <a:t>Click to edit Master title style</a:t>
            </a:r>
          </a:p>
        </p:txBody>
      </p:sp>
      <p:sp>
        <p:nvSpPr>
          <p:cNvPr id="3" name="Picture Placeholder 2"/>
          <p:cNvSpPr>
            <a:spLocks noGrp="1"/>
          </p:cNvSpPr>
          <p:nvPr>
            <p:ph type="pic" idx="1"/>
          </p:nvPr>
        </p:nvSpPr>
        <p:spPr>
          <a:xfrm>
            <a:off x="9678355" y="2941320"/>
            <a:ext cx="29626560" cy="19751040"/>
          </a:xfrm>
        </p:spPr>
        <p:txBody>
          <a:bodyPr/>
          <a:lstStyle>
            <a:lvl1pPr marL="0" indent="0">
              <a:buNone/>
              <a:defRPr sz="21739"/>
            </a:lvl1pPr>
            <a:lvl2pPr marL="3110838" indent="0">
              <a:buNone/>
              <a:defRPr sz="18970"/>
            </a:lvl2pPr>
            <a:lvl3pPr marL="6221676" indent="0">
              <a:buNone/>
              <a:defRPr sz="16200"/>
            </a:lvl3pPr>
            <a:lvl4pPr marL="9332514" indent="0">
              <a:buNone/>
              <a:defRPr sz="13708"/>
            </a:lvl4pPr>
            <a:lvl5pPr marL="12443352" indent="0">
              <a:buNone/>
              <a:defRPr sz="13708"/>
            </a:lvl5pPr>
            <a:lvl6pPr marL="15554190" indent="0">
              <a:buNone/>
              <a:defRPr sz="13708"/>
            </a:lvl6pPr>
            <a:lvl7pPr marL="18665030" indent="0">
              <a:buNone/>
              <a:defRPr sz="13708"/>
            </a:lvl7pPr>
            <a:lvl8pPr marL="21775867" indent="0">
              <a:buNone/>
              <a:defRPr sz="13708"/>
            </a:lvl8pPr>
            <a:lvl9pPr marL="24886706" indent="0">
              <a:buNone/>
              <a:defRPr sz="13708"/>
            </a:lvl9pPr>
          </a:lstStyle>
          <a:p>
            <a:endParaRPr lang="en-US"/>
          </a:p>
        </p:txBody>
      </p:sp>
      <p:sp>
        <p:nvSpPr>
          <p:cNvPr id="4" name="Text Placeholder 3"/>
          <p:cNvSpPr>
            <a:spLocks noGrp="1"/>
          </p:cNvSpPr>
          <p:nvPr>
            <p:ph type="body" sz="half" idx="2"/>
          </p:nvPr>
        </p:nvSpPr>
        <p:spPr>
          <a:xfrm>
            <a:off x="9678355" y="25763224"/>
            <a:ext cx="29626560" cy="3863337"/>
          </a:xfrm>
        </p:spPr>
        <p:txBody>
          <a:bodyPr/>
          <a:lstStyle>
            <a:lvl1pPr marL="0" indent="0">
              <a:buNone/>
              <a:defRPr sz="9553"/>
            </a:lvl1pPr>
            <a:lvl2pPr marL="3110838" indent="0">
              <a:buNone/>
              <a:defRPr sz="8170"/>
            </a:lvl2pPr>
            <a:lvl3pPr marL="6221676" indent="0">
              <a:buNone/>
              <a:defRPr sz="6785"/>
            </a:lvl3pPr>
            <a:lvl4pPr marL="9332514" indent="0">
              <a:buNone/>
              <a:defRPr sz="6093"/>
            </a:lvl4pPr>
            <a:lvl5pPr marL="12443352" indent="0">
              <a:buNone/>
              <a:defRPr sz="6093"/>
            </a:lvl5pPr>
            <a:lvl6pPr marL="15554190" indent="0">
              <a:buNone/>
              <a:defRPr sz="6093"/>
            </a:lvl6pPr>
            <a:lvl7pPr marL="18665030" indent="0">
              <a:buNone/>
              <a:defRPr sz="6093"/>
            </a:lvl7pPr>
            <a:lvl8pPr marL="21775867" indent="0">
              <a:buNone/>
              <a:defRPr sz="6093"/>
            </a:lvl8pPr>
            <a:lvl9pPr marL="24886706" indent="0">
              <a:buNone/>
              <a:defRPr sz="6093"/>
            </a:lvl9pPr>
          </a:lstStyle>
          <a:p>
            <a:pPr lvl="0"/>
            <a:r>
              <a:rPr lang="en-US"/>
              <a:t>Click to edit Master text styles</a:t>
            </a:r>
          </a:p>
        </p:txBody>
      </p:sp>
      <p:sp>
        <p:nvSpPr>
          <p:cNvPr id="5" name="Date Placeholder 4"/>
          <p:cNvSpPr>
            <a:spLocks noGrp="1"/>
          </p:cNvSpPr>
          <p:nvPr>
            <p:ph type="dt" sz="half" idx="10"/>
          </p:nvPr>
        </p:nvSpPr>
        <p:spPr/>
        <p:txBody>
          <a:bodyPr/>
          <a:lstStyle/>
          <a:p>
            <a:fld id="{3200340D-7ADD-45BC-9883-B5E260BFA1F6}" type="datetimeFigureOut">
              <a:rPr lang="en-US" smtClean="0"/>
              <a:pPr/>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437C9-B17B-4C55-B820-C3661344A8C6}" type="slidenum">
              <a:rPr lang="en-US" smtClean="0"/>
              <a:pPr/>
              <a:t>‹#›</a:t>
            </a:fld>
            <a:endParaRPr lang="en-US"/>
          </a:p>
        </p:txBody>
      </p:sp>
    </p:spTree>
    <p:extLst>
      <p:ext uri="{BB962C8B-B14F-4D97-AF65-F5344CB8AC3E}">
        <p14:creationId xmlns:p14="http://schemas.microsoft.com/office/powerpoint/2010/main" val="141523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318263"/>
            <a:ext cx="44439840" cy="5486400"/>
          </a:xfrm>
          <a:prstGeom prst="rect">
            <a:avLst/>
          </a:prstGeom>
        </p:spPr>
        <p:txBody>
          <a:bodyPr vert="horz" lIns="449331" tIns="224665" rIns="449331" bIns="224665" rtlCol="0" anchor="ctr">
            <a:normAutofit/>
          </a:bodyPr>
          <a:lstStyle/>
          <a:p>
            <a:r>
              <a:rPr lang="en-US"/>
              <a:t>Click to edit Master title style</a:t>
            </a:r>
          </a:p>
        </p:txBody>
      </p:sp>
      <p:sp>
        <p:nvSpPr>
          <p:cNvPr id="3" name="Text Placeholder 2"/>
          <p:cNvSpPr>
            <a:spLocks noGrp="1"/>
          </p:cNvSpPr>
          <p:nvPr>
            <p:ph type="body" idx="1"/>
          </p:nvPr>
        </p:nvSpPr>
        <p:spPr>
          <a:xfrm>
            <a:off x="2468880" y="7680965"/>
            <a:ext cx="44439840" cy="21724623"/>
          </a:xfrm>
          <a:prstGeom prst="rect">
            <a:avLst/>
          </a:prstGeom>
        </p:spPr>
        <p:txBody>
          <a:bodyPr vert="horz" lIns="449331" tIns="224665" rIns="449331" bIns="2246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68880" y="30510484"/>
            <a:ext cx="11521440" cy="1752600"/>
          </a:xfrm>
          <a:prstGeom prst="rect">
            <a:avLst/>
          </a:prstGeom>
        </p:spPr>
        <p:txBody>
          <a:bodyPr vert="horz" lIns="449331" tIns="224665" rIns="449331" bIns="224665" rtlCol="0" anchor="ctr"/>
          <a:lstStyle>
            <a:lvl1pPr algn="l">
              <a:defRPr sz="8170">
                <a:solidFill>
                  <a:schemeClr val="tx1">
                    <a:tint val="75000"/>
                  </a:schemeClr>
                </a:solidFill>
              </a:defRPr>
            </a:lvl1pPr>
          </a:lstStyle>
          <a:p>
            <a:fld id="{3200340D-7ADD-45BC-9883-B5E260BFA1F6}" type="datetimeFigureOut">
              <a:rPr lang="en-US" smtClean="0"/>
              <a:pPr/>
              <a:t>2/20/24</a:t>
            </a:fld>
            <a:endParaRPr lang="en-US"/>
          </a:p>
        </p:txBody>
      </p:sp>
      <p:sp>
        <p:nvSpPr>
          <p:cNvPr id="5" name="Footer Placeholder 4"/>
          <p:cNvSpPr>
            <a:spLocks noGrp="1"/>
          </p:cNvSpPr>
          <p:nvPr>
            <p:ph type="ftr" sz="quarter" idx="3"/>
          </p:nvPr>
        </p:nvSpPr>
        <p:spPr>
          <a:xfrm>
            <a:off x="16870681" y="30510484"/>
            <a:ext cx="15636240" cy="1752600"/>
          </a:xfrm>
          <a:prstGeom prst="rect">
            <a:avLst/>
          </a:prstGeom>
        </p:spPr>
        <p:txBody>
          <a:bodyPr vert="horz" lIns="449331" tIns="224665" rIns="449331" bIns="224665" rtlCol="0" anchor="ctr"/>
          <a:lstStyle>
            <a:lvl1pPr algn="ctr">
              <a:defRPr sz="817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387280" y="30510484"/>
            <a:ext cx="11521440" cy="1752600"/>
          </a:xfrm>
          <a:prstGeom prst="rect">
            <a:avLst/>
          </a:prstGeom>
        </p:spPr>
        <p:txBody>
          <a:bodyPr vert="horz" lIns="449331" tIns="224665" rIns="449331" bIns="224665" rtlCol="0" anchor="ctr"/>
          <a:lstStyle>
            <a:lvl1pPr algn="r">
              <a:defRPr sz="8170">
                <a:solidFill>
                  <a:schemeClr val="tx1">
                    <a:tint val="75000"/>
                  </a:schemeClr>
                </a:solidFill>
              </a:defRPr>
            </a:lvl1pPr>
          </a:lstStyle>
          <a:p>
            <a:fld id="{0BB437C9-B17B-4C55-B820-C3661344A8C6}" type="slidenum">
              <a:rPr lang="en-US" smtClean="0"/>
              <a:pPr/>
              <a:t>‹#›</a:t>
            </a:fld>
            <a:endParaRPr lang="en-US"/>
          </a:p>
        </p:txBody>
      </p:sp>
    </p:spTree>
    <p:extLst>
      <p:ext uri="{BB962C8B-B14F-4D97-AF65-F5344CB8AC3E}">
        <p14:creationId xmlns:p14="http://schemas.microsoft.com/office/powerpoint/2010/main" val="3468234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221676" rtl="0" eaLnBrk="1" latinLnBrk="0" hangingPunct="1">
        <a:spcBef>
          <a:spcPct val="0"/>
        </a:spcBef>
        <a:buNone/>
        <a:defRPr sz="29908" kern="1200">
          <a:solidFill>
            <a:schemeClr val="tx1"/>
          </a:solidFill>
          <a:latin typeface="+mj-lt"/>
          <a:ea typeface="+mj-ea"/>
          <a:cs typeface="+mj-cs"/>
        </a:defRPr>
      </a:lvl1pPr>
    </p:titleStyle>
    <p:bodyStyle>
      <a:lvl1pPr marL="2333129" indent="-2333129" algn="l" defTabSz="6221676" rtl="0" eaLnBrk="1" latinLnBrk="0" hangingPunct="1">
        <a:spcBef>
          <a:spcPct val="20000"/>
        </a:spcBef>
        <a:buFont typeface="Arial" pitchFamily="34" charset="0"/>
        <a:buChar char="•"/>
        <a:defRPr sz="21739" kern="1200">
          <a:solidFill>
            <a:schemeClr val="tx1"/>
          </a:solidFill>
          <a:latin typeface="+mn-lt"/>
          <a:ea typeface="+mn-ea"/>
          <a:cs typeface="+mn-cs"/>
        </a:defRPr>
      </a:lvl1pPr>
      <a:lvl2pPr marL="5055112" indent="-1944274" algn="l" defTabSz="6221676" rtl="0" eaLnBrk="1" latinLnBrk="0" hangingPunct="1">
        <a:spcBef>
          <a:spcPct val="20000"/>
        </a:spcBef>
        <a:buFont typeface="Arial" pitchFamily="34" charset="0"/>
        <a:buChar char="–"/>
        <a:defRPr sz="18970" kern="1200">
          <a:solidFill>
            <a:schemeClr val="tx1"/>
          </a:solidFill>
          <a:latin typeface="+mn-lt"/>
          <a:ea typeface="+mn-ea"/>
          <a:cs typeface="+mn-cs"/>
        </a:defRPr>
      </a:lvl2pPr>
      <a:lvl3pPr marL="7777096" indent="-1555420" algn="l" defTabSz="6221676" rtl="0" eaLnBrk="1" latinLnBrk="0" hangingPunct="1">
        <a:spcBef>
          <a:spcPct val="20000"/>
        </a:spcBef>
        <a:buFont typeface="Arial" pitchFamily="34" charset="0"/>
        <a:buChar char="•"/>
        <a:defRPr sz="16200" kern="1200">
          <a:solidFill>
            <a:schemeClr val="tx1"/>
          </a:solidFill>
          <a:latin typeface="+mn-lt"/>
          <a:ea typeface="+mn-ea"/>
          <a:cs typeface="+mn-cs"/>
        </a:defRPr>
      </a:lvl3pPr>
      <a:lvl4pPr marL="10887934" indent="-1555420" algn="l" defTabSz="6221676" rtl="0" eaLnBrk="1" latinLnBrk="0" hangingPunct="1">
        <a:spcBef>
          <a:spcPct val="20000"/>
        </a:spcBef>
        <a:buFont typeface="Arial" pitchFamily="34" charset="0"/>
        <a:buChar char="–"/>
        <a:defRPr sz="13708" kern="1200">
          <a:solidFill>
            <a:schemeClr val="tx1"/>
          </a:solidFill>
          <a:latin typeface="+mn-lt"/>
          <a:ea typeface="+mn-ea"/>
          <a:cs typeface="+mn-cs"/>
        </a:defRPr>
      </a:lvl4pPr>
      <a:lvl5pPr marL="13998772" indent="-1555420" algn="l" defTabSz="6221676" rtl="0" eaLnBrk="1" latinLnBrk="0" hangingPunct="1">
        <a:spcBef>
          <a:spcPct val="20000"/>
        </a:spcBef>
        <a:buFont typeface="Arial" pitchFamily="34" charset="0"/>
        <a:buChar char="»"/>
        <a:defRPr sz="13708" kern="1200">
          <a:solidFill>
            <a:schemeClr val="tx1"/>
          </a:solidFill>
          <a:latin typeface="+mn-lt"/>
          <a:ea typeface="+mn-ea"/>
          <a:cs typeface="+mn-cs"/>
        </a:defRPr>
      </a:lvl5pPr>
      <a:lvl6pPr marL="17109610" indent="-1555420" algn="l" defTabSz="6221676" rtl="0" eaLnBrk="1" latinLnBrk="0" hangingPunct="1">
        <a:spcBef>
          <a:spcPct val="20000"/>
        </a:spcBef>
        <a:buFont typeface="Arial" pitchFamily="34" charset="0"/>
        <a:buChar char="•"/>
        <a:defRPr sz="13708" kern="1200">
          <a:solidFill>
            <a:schemeClr val="tx1"/>
          </a:solidFill>
          <a:latin typeface="+mn-lt"/>
          <a:ea typeface="+mn-ea"/>
          <a:cs typeface="+mn-cs"/>
        </a:defRPr>
      </a:lvl6pPr>
      <a:lvl7pPr marL="20220448" indent="-1555420" algn="l" defTabSz="6221676" rtl="0" eaLnBrk="1" latinLnBrk="0" hangingPunct="1">
        <a:spcBef>
          <a:spcPct val="20000"/>
        </a:spcBef>
        <a:buFont typeface="Arial" pitchFamily="34" charset="0"/>
        <a:buChar char="•"/>
        <a:defRPr sz="13708" kern="1200">
          <a:solidFill>
            <a:schemeClr val="tx1"/>
          </a:solidFill>
          <a:latin typeface="+mn-lt"/>
          <a:ea typeface="+mn-ea"/>
          <a:cs typeface="+mn-cs"/>
        </a:defRPr>
      </a:lvl7pPr>
      <a:lvl8pPr marL="23331288" indent="-1555420" algn="l" defTabSz="6221676" rtl="0" eaLnBrk="1" latinLnBrk="0" hangingPunct="1">
        <a:spcBef>
          <a:spcPct val="20000"/>
        </a:spcBef>
        <a:buFont typeface="Arial" pitchFamily="34" charset="0"/>
        <a:buChar char="•"/>
        <a:defRPr sz="13708" kern="1200">
          <a:solidFill>
            <a:schemeClr val="tx1"/>
          </a:solidFill>
          <a:latin typeface="+mn-lt"/>
          <a:ea typeface="+mn-ea"/>
          <a:cs typeface="+mn-cs"/>
        </a:defRPr>
      </a:lvl8pPr>
      <a:lvl9pPr marL="26442124" indent="-1555420" algn="l" defTabSz="6221676" rtl="0" eaLnBrk="1" latinLnBrk="0" hangingPunct="1">
        <a:spcBef>
          <a:spcPct val="20000"/>
        </a:spcBef>
        <a:buFont typeface="Arial" pitchFamily="34" charset="0"/>
        <a:buChar char="•"/>
        <a:defRPr sz="13708" kern="1200">
          <a:solidFill>
            <a:schemeClr val="tx1"/>
          </a:solidFill>
          <a:latin typeface="+mn-lt"/>
          <a:ea typeface="+mn-ea"/>
          <a:cs typeface="+mn-cs"/>
        </a:defRPr>
      </a:lvl9pPr>
    </p:bodyStyle>
    <p:otherStyle>
      <a:defPPr>
        <a:defRPr lang="en-US"/>
      </a:defPPr>
      <a:lvl1pPr marL="0" algn="l" defTabSz="6221676" rtl="0" eaLnBrk="1" latinLnBrk="0" hangingPunct="1">
        <a:defRPr sz="12184" kern="1200">
          <a:solidFill>
            <a:schemeClr val="tx1"/>
          </a:solidFill>
          <a:latin typeface="+mn-lt"/>
          <a:ea typeface="+mn-ea"/>
          <a:cs typeface="+mn-cs"/>
        </a:defRPr>
      </a:lvl1pPr>
      <a:lvl2pPr marL="3110838" algn="l" defTabSz="6221676" rtl="0" eaLnBrk="1" latinLnBrk="0" hangingPunct="1">
        <a:defRPr sz="12184" kern="1200">
          <a:solidFill>
            <a:schemeClr val="tx1"/>
          </a:solidFill>
          <a:latin typeface="+mn-lt"/>
          <a:ea typeface="+mn-ea"/>
          <a:cs typeface="+mn-cs"/>
        </a:defRPr>
      </a:lvl2pPr>
      <a:lvl3pPr marL="6221676" algn="l" defTabSz="6221676" rtl="0" eaLnBrk="1" latinLnBrk="0" hangingPunct="1">
        <a:defRPr sz="12184" kern="1200">
          <a:solidFill>
            <a:schemeClr val="tx1"/>
          </a:solidFill>
          <a:latin typeface="+mn-lt"/>
          <a:ea typeface="+mn-ea"/>
          <a:cs typeface="+mn-cs"/>
        </a:defRPr>
      </a:lvl3pPr>
      <a:lvl4pPr marL="9332514" algn="l" defTabSz="6221676" rtl="0" eaLnBrk="1" latinLnBrk="0" hangingPunct="1">
        <a:defRPr sz="12184" kern="1200">
          <a:solidFill>
            <a:schemeClr val="tx1"/>
          </a:solidFill>
          <a:latin typeface="+mn-lt"/>
          <a:ea typeface="+mn-ea"/>
          <a:cs typeface="+mn-cs"/>
        </a:defRPr>
      </a:lvl4pPr>
      <a:lvl5pPr marL="12443352" algn="l" defTabSz="6221676" rtl="0" eaLnBrk="1" latinLnBrk="0" hangingPunct="1">
        <a:defRPr sz="12184" kern="1200">
          <a:solidFill>
            <a:schemeClr val="tx1"/>
          </a:solidFill>
          <a:latin typeface="+mn-lt"/>
          <a:ea typeface="+mn-ea"/>
          <a:cs typeface="+mn-cs"/>
        </a:defRPr>
      </a:lvl5pPr>
      <a:lvl6pPr marL="15554190" algn="l" defTabSz="6221676" rtl="0" eaLnBrk="1" latinLnBrk="0" hangingPunct="1">
        <a:defRPr sz="12184" kern="1200">
          <a:solidFill>
            <a:schemeClr val="tx1"/>
          </a:solidFill>
          <a:latin typeface="+mn-lt"/>
          <a:ea typeface="+mn-ea"/>
          <a:cs typeface="+mn-cs"/>
        </a:defRPr>
      </a:lvl6pPr>
      <a:lvl7pPr marL="18665030" algn="l" defTabSz="6221676" rtl="0" eaLnBrk="1" latinLnBrk="0" hangingPunct="1">
        <a:defRPr sz="12184" kern="1200">
          <a:solidFill>
            <a:schemeClr val="tx1"/>
          </a:solidFill>
          <a:latin typeface="+mn-lt"/>
          <a:ea typeface="+mn-ea"/>
          <a:cs typeface="+mn-cs"/>
        </a:defRPr>
      </a:lvl7pPr>
      <a:lvl8pPr marL="21775867" algn="l" defTabSz="6221676" rtl="0" eaLnBrk="1" latinLnBrk="0" hangingPunct="1">
        <a:defRPr sz="12184" kern="1200">
          <a:solidFill>
            <a:schemeClr val="tx1"/>
          </a:solidFill>
          <a:latin typeface="+mn-lt"/>
          <a:ea typeface="+mn-ea"/>
          <a:cs typeface="+mn-cs"/>
        </a:defRPr>
      </a:lvl8pPr>
      <a:lvl9pPr marL="24886706" algn="l" defTabSz="6221676" rtl="0" eaLnBrk="1" latinLnBrk="0" hangingPunct="1">
        <a:defRPr sz="121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49377599" cy="4206794"/>
          </a:xfrm>
          <a:prstGeom prst="rect">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84"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10744200" y="305292"/>
            <a:ext cx="27967786" cy="1231106"/>
          </a:xfrm>
          <a:prstGeom prst="rect">
            <a:avLst/>
          </a:prstGeom>
          <a:noFill/>
        </p:spPr>
        <p:txBody>
          <a:bodyPr wrap="square" lIns="0" tIns="0" rIns="0" bIns="0" rtlCol="0">
            <a:spAutoFit/>
          </a:bodyPr>
          <a:lstStyle/>
          <a:p>
            <a:pPr algn="ctr"/>
            <a:r>
              <a:rPr lang="en-US" sz="8000" b="1" dirty="0">
                <a:solidFill>
                  <a:schemeClr val="bg1"/>
                </a:solidFill>
                <a:effectLst/>
                <a:latin typeface="Goudy Old Style" panose="02020502050305020303" pitchFamily="18" charset="0"/>
                <a:ea typeface="Verdana" panose="020B0604030504040204" pitchFamily="34" charset="0"/>
                <a:cs typeface="Verdana" panose="020B0604030504040204" pitchFamily="34" charset="0"/>
              </a:rPr>
              <a:t>An unexpected presentation of a multinodular goiter, a case report. </a:t>
            </a:r>
            <a:endParaRPr lang="en-US" sz="8000" b="1" dirty="0">
              <a:solidFill>
                <a:schemeClr val="bg1"/>
              </a:solidFill>
              <a:latin typeface="Goudy Old Style" panose="02020502050305020303" pitchFamily="18" charset="0"/>
              <a:ea typeface="Verdana" panose="020B0604030504040204" pitchFamily="34" charset="0"/>
              <a:cs typeface="Verdana" panose="020B0604030504040204" pitchFamily="34" charset="0"/>
            </a:endParaRPr>
          </a:p>
        </p:txBody>
      </p:sp>
      <p:sp>
        <p:nvSpPr>
          <p:cNvPr id="12" name="Text Box 3"/>
          <p:cNvSpPr txBox="1">
            <a:spLocks noChangeArrowheads="1"/>
          </p:cNvSpPr>
          <p:nvPr/>
        </p:nvSpPr>
        <p:spPr bwMode="auto">
          <a:xfrm>
            <a:off x="5791198" y="2086610"/>
            <a:ext cx="37871402" cy="656590"/>
          </a:xfrm>
          <a:prstGeom prst="rect">
            <a:avLst/>
          </a:prstGeom>
          <a:noFill/>
        </p:spPr>
        <p:txBody>
          <a:bodyPr wrap="square" lIns="0" tIns="0" rIns="0" bIns="0" rtlCol="0">
            <a:spAutoFit/>
          </a:bodyPr>
          <a:lstStyle>
            <a:defPPr>
              <a:defRPr lang="en-US"/>
            </a:defPPr>
            <a:lvl1pPr algn="ctr">
              <a:defRPr sz="7200" b="1">
                <a:solidFill>
                  <a:schemeClr val="bg1"/>
                </a:solidFill>
                <a:latin typeface="+mj-lt"/>
              </a:defRPr>
            </a:lvl1pPr>
          </a:lstStyle>
          <a:p>
            <a:pPr marL="6350" marR="0">
              <a:lnSpc>
                <a:spcPts val="4800"/>
              </a:lnSpc>
              <a:spcBef>
                <a:spcPts val="0"/>
              </a:spcBef>
            </a:pPr>
            <a:r>
              <a:rPr lang="es-CL" sz="6000" kern="100" dirty="0">
                <a:effectLst/>
                <a:latin typeface="Goudy Old Style" panose="02020502050305020303" pitchFamily="18" charset="0"/>
                <a:ea typeface="Verdana" panose="020B0604030504040204" pitchFamily="34" charset="0"/>
              </a:rPr>
              <a:t>André Medina, PGY-1</a:t>
            </a:r>
            <a:r>
              <a:rPr lang="es-CL" sz="6000" kern="100" baseline="30000" dirty="0">
                <a:effectLst/>
                <a:latin typeface="Goudy Old Style" panose="02020502050305020303" pitchFamily="18" charset="0"/>
                <a:ea typeface="Verdana" panose="020B0604030504040204" pitchFamily="34" charset="0"/>
              </a:rPr>
              <a:t>1</a:t>
            </a:r>
            <a:r>
              <a:rPr lang="es-CL" sz="6000" kern="100" dirty="0">
                <a:effectLst/>
                <a:latin typeface="Goudy Old Style" panose="02020502050305020303" pitchFamily="18" charset="0"/>
                <a:ea typeface="Verdana" panose="020B0604030504040204" pitchFamily="34" charset="0"/>
              </a:rPr>
              <a:t>; María De Los Ángeles De Jesús, LCP. PhD</a:t>
            </a:r>
            <a:r>
              <a:rPr lang="es-CL" sz="6000" kern="100" baseline="30000" dirty="0">
                <a:latin typeface="Goudy Old Style" panose="02020502050305020303" pitchFamily="18" charset="0"/>
                <a:ea typeface="Verdana" panose="020B0604030504040204" pitchFamily="34" charset="0"/>
              </a:rPr>
              <a:t>2</a:t>
            </a:r>
            <a:r>
              <a:rPr lang="es-CL" sz="6000" kern="100" dirty="0">
                <a:effectLst/>
                <a:latin typeface="Goudy Old Style" panose="02020502050305020303" pitchFamily="18" charset="0"/>
                <a:ea typeface="Verdana" panose="020B0604030504040204" pitchFamily="34" charset="0"/>
              </a:rPr>
              <a:t>;</a:t>
            </a:r>
            <a:r>
              <a:rPr lang="es-CL" sz="6000" kern="100" baseline="30000" dirty="0">
                <a:latin typeface="Goudy Old Style" panose="02020502050305020303" pitchFamily="18" charset="0"/>
                <a:ea typeface="Verdana" panose="020B0604030504040204" pitchFamily="34" charset="0"/>
              </a:rPr>
              <a:t> </a:t>
            </a:r>
            <a:r>
              <a:rPr lang="es-CL" sz="6000" kern="100" dirty="0">
                <a:latin typeface="Goudy Old Style" panose="02020502050305020303" pitchFamily="18" charset="0"/>
                <a:ea typeface="Verdana" panose="020B0604030504040204" pitchFamily="34" charset="0"/>
              </a:rPr>
              <a:t>Aracelis Nieves, MD</a:t>
            </a:r>
            <a:r>
              <a:rPr lang="es-CL" sz="6000" kern="100" baseline="30000" dirty="0">
                <a:effectLst/>
                <a:latin typeface="Goudy Old Style" panose="02020502050305020303" pitchFamily="18" charset="0"/>
                <a:ea typeface="Verdana" panose="020B0604030504040204" pitchFamily="34" charset="0"/>
              </a:rPr>
              <a:t>3</a:t>
            </a:r>
            <a:endParaRPr lang="en-US" sz="4000" kern="100" dirty="0">
              <a:effectLst/>
              <a:latin typeface="Goudy Old Style" panose="02020502050305020303" pitchFamily="18" charset="0"/>
              <a:ea typeface="Verdana" panose="020B0604030504040204" pitchFamily="34" charset="0"/>
            </a:endParaRPr>
          </a:p>
        </p:txBody>
      </p:sp>
      <p:grpSp>
        <p:nvGrpSpPr>
          <p:cNvPr id="54" name="Group 53">
            <a:extLst>
              <a:ext uri="{FF2B5EF4-FFF2-40B4-BE49-F238E27FC236}">
                <a16:creationId xmlns:a16="http://schemas.microsoft.com/office/drawing/2014/main" id="{93187EF1-30E4-3490-FEA8-462D19B79CDF}"/>
              </a:ext>
            </a:extLst>
          </p:cNvPr>
          <p:cNvGrpSpPr/>
          <p:nvPr/>
        </p:nvGrpSpPr>
        <p:grpSpPr>
          <a:xfrm>
            <a:off x="821462" y="5013104"/>
            <a:ext cx="10393755" cy="1087629"/>
            <a:chOff x="646777" y="5013104"/>
            <a:chExt cx="10393755" cy="1087629"/>
          </a:xfrm>
        </p:grpSpPr>
        <p:sp>
          <p:nvSpPr>
            <p:cNvPr id="16" name="Text Box 6"/>
            <p:cNvSpPr txBox="1">
              <a:spLocks noChangeArrowheads="1"/>
            </p:cNvSpPr>
            <p:nvPr/>
          </p:nvSpPr>
          <p:spPr bwMode="auto">
            <a:xfrm>
              <a:off x="646777" y="5013104"/>
              <a:ext cx="7938482" cy="100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525" tIns="63260" rIns="126525" bIns="63260">
              <a:spAutoFit/>
            </a:bodyPr>
            <a:lstStyle>
              <a:defPPr>
                <a:defRPr lang="en-US"/>
              </a:defPPr>
              <a:lvl1pPr>
                <a:lnSpc>
                  <a:spcPct val="110000"/>
                </a:lnSpc>
                <a:defRPr sz="5400" b="1">
                  <a:solidFill>
                    <a:srgbClr val="000099"/>
                  </a:solidFill>
                  <a:latin typeface="Aharoni" pitchFamily="2" charset="-79"/>
                  <a:cs typeface="Aharoni" pitchFamily="2" charset="-79"/>
                </a:defRPr>
              </a:lvl1pPr>
              <a:lvl2pPr marL="742950" indent="-285750">
                <a:defRPr>
                  <a:latin typeface="Garamond" pitchFamily="18" charset="0"/>
                </a:defRPr>
              </a:lvl2pPr>
              <a:lvl3pPr marL="1143000" indent="-228600">
                <a:defRPr>
                  <a:latin typeface="Garamond" pitchFamily="18" charset="0"/>
                </a:defRPr>
              </a:lvl3pPr>
              <a:lvl4pPr marL="1600200" indent="-228600">
                <a:defRPr>
                  <a:latin typeface="Garamond" pitchFamily="18" charset="0"/>
                </a:defRPr>
              </a:lvl4pPr>
              <a:lvl5pPr marL="2057400" indent="-228600">
                <a:defRPr>
                  <a:latin typeface="Garamond" pitchFamily="18" charset="0"/>
                </a:defRPr>
              </a:lvl5pPr>
              <a:lvl6pPr marL="2514600" indent="-228600" algn="ctr" eaLnBrk="0" fontAlgn="base" hangingPunct="0">
                <a:spcBef>
                  <a:spcPct val="0"/>
                </a:spcBef>
                <a:spcAft>
                  <a:spcPct val="0"/>
                </a:spcAft>
                <a:defRPr>
                  <a:latin typeface="Garamond" pitchFamily="18" charset="0"/>
                </a:defRPr>
              </a:lvl6pPr>
              <a:lvl7pPr marL="2971800" indent="-228600" algn="ctr" eaLnBrk="0" fontAlgn="base" hangingPunct="0">
                <a:spcBef>
                  <a:spcPct val="0"/>
                </a:spcBef>
                <a:spcAft>
                  <a:spcPct val="0"/>
                </a:spcAft>
                <a:defRPr>
                  <a:latin typeface="Garamond" pitchFamily="18" charset="0"/>
                </a:defRPr>
              </a:lvl7pPr>
              <a:lvl8pPr marL="3429000" indent="-228600" algn="ctr" eaLnBrk="0" fontAlgn="base" hangingPunct="0">
                <a:spcBef>
                  <a:spcPct val="0"/>
                </a:spcBef>
                <a:spcAft>
                  <a:spcPct val="0"/>
                </a:spcAft>
                <a:defRPr>
                  <a:latin typeface="Garamond" pitchFamily="18" charset="0"/>
                </a:defRPr>
              </a:lvl8pPr>
              <a:lvl9pPr marL="3886200" indent="-228600" algn="ctr" eaLnBrk="0" fontAlgn="base" hangingPunct="0">
                <a:spcBef>
                  <a:spcPct val="0"/>
                </a:spcBef>
                <a:spcAft>
                  <a:spcPct val="0"/>
                </a:spcAft>
                <a:defRPr>
                  <a:latin typeface="Garamond" pitchFamily="18" charset="0"/>
                </a:defRPr>
              </a:lvl9pPr>
            </a:lstStyle>
            <a:p>
              <a:r>
                <a:rPr lang="en-US" dirty="0">
                  <a:latin typeface="Verdana" panose="020B0604030504040204" pitchFamily="34" charset="0"/>
                  <a:ea typeface="Verdana" panose="020B0604030504040204" pitchFamily="34" charset="0"/>
                </a:rPr>
                <a:t> Introduction</a:t>
              </a:r>
              <a:r>
                <a:rPr lang="en-US" dirty="0"/>
                <a:t> </a:t>
              </a:r>
            </a:p>
          </p:txBody>
        </p:sp>
        <p:sp>
          <p:nvSpPr>
            <p:cNvPr id="17" name="Line 8"/>
            <p:cNvSpPr>
              <a:spLocks noChangeShapeType="1"/>
            </p:cNvSpPr>
            <p:nvPr/>
          </p:nvSpPr>
          <p:spPr bwMode="auto">
            <a:xfrm>
              <a:off x="765132" y="6096002"/>
              <a:ext cx="10275400" cy="4731"/>
            </a:xfrm>
            <a:prstGeom prst="line">
              <a:avLst/>
            </a:prstGeom>
            <a:noFill/>
            <a:ln w="57150">
              <a:solidFill>
                <a:srgbClr val="F39D03"/>
              </a:solidFill>
              <a:round/>
              <a:headEnd/>
              <a:tailEnd/>
            </a:ln>
            <a:extLst>
              <a:ext uri="{909E8E84-426E-40DD-AFC4-6F175D3DCCD1}">
                <a14:hiddenFill xmlns:a14="http://schemas.microsoft.com/office/drawing/2010/main">
                  <a:noFill/>
                </a14:hiddenFill>
              </a:ext>
            </a:extLst>
          </p:spPr>
          <p:txBody>
            <a:bodyPr wrap="none" anchor="ctr"/>
            <a:lstStyle/>
            <a:p>
              <a:endParaRPr lang="en-US" sz="12184" dirty="0"/>
            </a:p>
          </p:txBody>
        </p:sp>
      </p:grpSp>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3411715" y="501841"/>
            <a:ext cx="5486400" cy="2743200"/>
          </a:xfrm>
          <a:prstGeom prst="rect">
            <a:avLst/>
          </a:prstGeom>
        </p:spPr>
      </p:pic>
      <p:grpSp>
        <p:nvGrpSpPr>
          <p:cNvPr id="21" name="Group 20"/>
          <p:cNvGrpSpPr/>
          <p:nvPr/>
        </p:nvGrpSpPr>
        <p:grpSpPr>
          <a:xfrm>
            <a:off x="37185600" y="16753633"/>
            <a:ext cx="10641973" cy="1153367"/>
            <a:chOff x="25661418" y="26828806"/>
            <a:chExt cx="10634472" cy="1116375"/>
          </a:xfrm>
        </p:grpSpPr>
        <p:sp>
          <p:nvSpPr>
            <p:cNvPr id="36" name="Text Box 11"/>
            <p:cNvSpPr txBox="1">
              <a:spLocks noChangeArrowheads="1"/>
            </p:cNvSpPr>
            <p:nvPr/>
          </p:nvSpPr>
          <p:spPr bwMode="auto">
            <a:xfrm>
              <a:off x="25786107" y="26828806"/>
              <a:ext cx="10487491" cy="11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525" tIns="63260" rIns="126525" bIns="63260">
              <a:spAutoFit/>
            </a:bodyPr>
            <a:lstStyle>
              <a:defPPr>
                <a:defRPr lang="en-US"/>
              </a:defPPr>
              <a:lvl1pPr>
                <a:lnSpc>
                  <a:spcPct val="110000"/>
                </a:lnSpc>
                <a:defRPr sz="5400" b="1">
                  <a:solidFill>
                    <a:srgbClr val="000099"/>
                  </a:solidFill>
                  <a:latin typeface="Aharoni" pitchFamily="2" charset="-79"/>
                  <a:cs typeface="Aharoni" pitchFamily="2" charset="-79"/>
                </a:defRPr>
              </a:lvl1pPr>
              <a:lvl2pPr marL="742950" indent="-285750">
                <a:defRPr>
                  <a:latin typeface="Garamond" pitchFamily="18" charset="0"/>
                </a:defRPr>
              </a:lvl2pPr>
              <a:lvl3pPr marL="1143000" indent="-228600">
                <a:defRPr>
                  <a:latin typeface="Garamond" pitchFamily="18" charset="0"/>
                </a:defRPr>
              </a:lvl3pPr>
              <a:lvl4pPr marL="1600200" indent="-228600">
                <a:defRPr>
                  <a:latin typeface="Garamond" pitchFamily="18" charset="0"/>
                </a:defRPr>
              </a:lvl4pPr>
              <a:lvl5pPr marL="2057400" indent="-228600">
                <a:defRPr>
                  <a:latin typeface="Garamond" pitchFamily="18" charset="0"/>
                </a:defRPr>
              </a:lvl5pPr>
              <a:lvl6pPr marL="2514600" indent="-228600" algn="ctr" eaLnBrk="0" fontAlgn="base" hangingPunct="0">
                <a:spcBef>
                  <a:spcPct val="0"/>
                </a:spcBef>
                <a:spcAft>
                  <a:spcPct val="0"/>
                </a:spcAft>
                <a:defRPr>
                  <a:latin typeface="Garamond" pitchFamily="18" charset="0"/>
                </a:defRPr>
              </a:lvl6pPr>
              <a:lvl7pPr marL="2971800" indent="-228600" algn="ctr" eaLnBrk="0" fontAlgn="base" hangingPunct="0">
                <a:spcBef>
                  <a:spcPct val="0"/>
                </a:spcBef>
                <a:spcAft>
                  <a:spcPct val="0"/>
                </a:spcAft>
                <a:defRPr>
                  <a:latin typeface="Garamond" pitchFamily="18" charset="0"/>
                </a:defRPr>
              </a:lvl7pPr>
              <a:lvl8pPr marL="3429000" indent="-228600" algn="ctr" eaLnBrk="0" fontAlgn="base" hangingPunct="0">
                <a:spcBef>
                  <a:spcPct val="0"/>
                </a:spcBef>
                <a:spcAft>
                  <a:spcPct val="0"/>
                </a:spcAft>
                <a:defRPr>
                  <a:latin typeface="Garamond" pitchFamily="18" charset="0"/>
                </a:defRPr>
              </a:lvl8pPr>
              <a:lvl9pPr marL="3886200" indent="-228600" algn="ctr" eaLnBrk="0" fontAlgn="base" hangingPunct="0">
                <a:spcBef>
                  <a:spcPct val="0"/>
                </a:spcBef>
                <a:spcAft>
                  <a:spcPct val="0"/>
                </a:spcAft>
                <a:defRPr>
                  <a:latin typeface="Garamond" pitchFamily="18" charset="0"/>
                </a:defRPr>
              </a:lvl9pPr>
            </a:lstStyle>
            <a:p>
              <a:r>
                <a:rPr lang="en-US" dirty="0">
                  <a:latin typeface="Verdana" panose="020B0604030504040204" pitchFamily="34" charset="0"/>
                  <a:ea typeface="Verdana" panose="020B0604030504040204" pitchFamily="34" charset="0"/>
                </a:rPr>
                <a:t>Learning Points </a:t>
              </a:r>
            </a:p>
          </p:txBody>
        </p:sp>
        <p:sp>
          <p:nvSpPr>
            <p:cNvPr id="173" name="Line 44"/>
            <p:cNvSpPr>
              <a:spLocks noChangeShapeType="1"/>
            </p:cNvSpPr>
            <p:nvPr/>
          </p:nvSpPr>
          <p:spPr bwMode="auto">
            <a:xfrm>
              <a:off x="25661418" y="27871425"/>
              <a:ext cx="10634472" cy="0"/>
            </a:xfrm>
            <a:prstGeom prst="line">
              <a:avLst/>
            </a:prstGeom>
            <a:noFill/>
            <a:ln w="57150">
              <a:solidFill>
                <a:srgbClr val="F39D03"/>
              </a:solidFill>
              <a:round/>
              <a:headEnd/>
              <a:tailEnd/>
            </a:ln>
            <a:extLst>
              <a:ext uri="{909E8E84-426E-40DD-AFC4-6F175D3DCCD1}">
                <a14:hiddenFill xmlns:a14="http://schemas.microsoft.com/office/drawing/2010/main">
                  <a:noFill/>
                </a14:hiddenFill>
              </a:ext>
            </a:extLst>
          </p:spPr>
          <p:txBody>
            <a:bodyPr wrap="none" anchor="ctr"/>
            <a:lstStyle/>
            <a:p>
              <a:pPr algn="just"/>
              <a:endParaRPr lang="en-US" sz="12184" dirty="0"/>
            </a:p>
          </p:txBody>
        </p:sp>
      </p:grpSp>
      <p:pic>
        <p:nvPicPr>
          <p:cNvPr id="4"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36619" y="684744"/>
            <a:ext cx="5486400" cy="2743200"/>
          </a:xfrm>
          <a:prstGeom prst="rect">
            <a:avLst/>
          </a:prstGeom>
        </p:spPr>
      </p:pic>
      <p:sp>
        <p:nvSpPr>
          <p:cNvPr id="105" name="TextBox 104"/>
          <p:cNvSpPr txBox="1"/>
          <p:nvPr/>
        </p:nvSpPr>
        <p:spPr>
          <a:xfrm>
            <a:off x="34959985" y="31154915"/>
            <a:ext cx="4191000" cy="400110"/>
          </a:xfrm>
          <a:prstGeom prst="rect">
            <a:avLst/>
          </a:prstGeom>
          <a:noFill/>
        </p:spPr>
        <p:txBody>
          <a:bodyPr wrap="square" rtlCol="0">
            <a:spAutoFit/>
          </a:bodyPr>
          <a:lstStyle/>
          <a:p>
            <a:r>
              <a:rPr lang="en-US" sz="2000" b="1" dirty="0">
                <a:solidFill>
                  <a:schemeClr val="bg1"/>
                </a:solidFill>
              </a:rPr>
              <a:t>Contact email: maricv7@gmail.com</a:t>
            </a:r>
            <a:endParaRPr lang="es-ES" sz="2000" b="1" dirty="0">
              <a:solidFill>
                <a:schemeClr val="bg1"/>
              </a:solidFill>
            </a:endParaRPr>
          </a:p>
        </p:txBody>
      </p:sp>
      <p:sp>
        <p:nvSpPr>
          <p:cNvPr id="8" name="TextBox 7"/>
          <p:cNvSpPr txBox="1"/>
          <p:nvPr/>
        </p:nvSpPr>
        <p:spPr>
          <a:xfrm>
            <a:off x="41906055" y="3427944"/>
            <a:ext cx="7239000" cy="584775"/>
          </a:xfrm>
          <a:prstGeom prst="rect">
            <a:avLst/>
          </a:prstGeom>
          <a:noFill/>
        </p:spPr>
        <p:txBody>
          <a:bodyPr wrap="square" rtlCol="0">
            <a:spAutoFit/>
          </a:bodyPr>
          <a:lstStyle/>
          <a:p>
            <a:r>
              <a:rPr lang="en-US" sz="3200" b="1" dirty="0">
                <a:solidFill>
                  <a:schemeClr val="bg1"/>
                </a:solidFill>
                <a:latin typeface="Goudy Old Style" panose="02020502050305020303" pitchFamily="18" charset="0"/>
              </a:rPr>
              <a:t>Contact email: amedina2011@gmail.com</a:t>
            </a:r>
          </a:p>
        </p:txBody>
      </p:sp>
      <p:sp>
        <p:nvSpPr>
          <p:cNvPr id="13" name="Rectangle 12"/>
          <p:cNvSpPr/>
          <p:nvPr/>
        </p:nvSpPr>
        <p:spPr>
          <a:xfrm>
            <a:off x="37701389" y="29413200"/>
            <a:ext cx="10533211" cy="523220"/>
          </a:xfrm>
          <a:prstGeom prst="rect">
            <a:avLst/>
          </a:prstGeom>
        </p:spPr>
        <p:txBody>
          <a:bodyPr wrap="square">
            <a:spAutoFit/>
          </a:bodyPr>
          <a:lstStyle/>
          <a:p>
            <a:pPr algn="just"/>
            <a:r>
              <a:rPr lang="en-US" sz="2800" dirty="0">
                <a:latin typeface="Verdana" panose="020B0604030504040204" pitchFamily="34" charset="0"/>
                <a:ea typeface="Verdana" panose="020B0604030504040204" pitchFamily="34" charset="0"/>
              </a:rPr>
              <a:t>Approved by the PHSU IRB Protocol number </a:t>
            </a:r>
            <a:r>
              <a:rPr lang="en-US" sz="2800" b="0" i="0" dirty="0">
                <a:solidFill>
                  <a:srgbClr val="242424"/>
                </a:solidFill>
                <a:effectLst/>
                <a:latin typeface="Verdana" panose="020B0604030504040204" pitchFamily="34" charset="0"/>
                <a:ea typeface="Verdana" panose="020B0604030504040204" pitchFamily="34" charset="0"/>
              </a:rPr>
              <a:t>2401180023</a:t>
            </a:r>
            <a:endParaRPr lang="en-US" sz="2800" dirty="0">
              <a:latin typeface="Verdana" panose="020B0604030504040204" pitchFamily="34" charset="0"/>
              <a:ea typeface="Verdana" panose="020B0604030504040204" pitchFamily="34" charset="0"/>
            </a:endParaRPr>
          </a:p>
        </p:txBody>
      </p:sp>
      <p:grpSp>
        <p:nvGrpSpPr>
          <p:cNvPr id="20" name="Group 19"/>
          <p:cNvGrpSpPr/>
          <p:nvPr/>
        </p:nvGrpSpPr>
        <p:grpSpPr>
          <a:xfrm>
            <a:off x="37207885" y="4800600"/>
            <a:ext cx="10630823" cy="1183595"/>
            <a:chOff x="25228219" y="14493644"/>
            <a:chExt cx="10635903" cy="1262080"/>
          </a:xfrm>
        </p:grpSpPr>
        <p:sp>
          <p:nvSpPr>
            <p:cNvPr id="38" name="Text Box 6"/>
            <p:cNvSpPr txBox="1">
              <a:spLocks noChangeArrowheads="1"/>
            </p:cNvSpPr>
            <p:nvPr/>
          </p:nvSpPr>
          <p:spPr bwMode="auto">
            <a:xfrm>
              <a:off x="25228219" y="14493644"/>
              <a:ext cx="7147770" cy="11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525" tIns="63260" rIns="126525" bIns="63260">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algn="ctr" eaLnBrk="0" fontAlgn="base" hangingPunct="0">
                <a:spcBef>
                  <a:spcPct val="0"/>
                </a:spcBef>
                <a:spcAft>
                  <a:spcPct val="0"/>
                </a:spcAft>
                <a:defRPr>
                  <a:solidFill>
                    <a:schemeClr val="tx1"/>
                  </a:solidFill>
                  <a:latin typeface="Garamond" pitchFamily="18" charset="0"/>
                </a:defRPr>
              </a:lvl6pPr>
              <a:lvl7pPr marL="2971800" indent="-228600" algn="ctr" eaLnBrk="0" fontAlgn="base" hangingPunct="0">
                <a:spcBef>
                  <a:spcPct val="0"/>
                </a:spcBef>
                <a:spcAft>
                  <a:spcPct val="0"/>
                </a:spcAft>
                <a:defRPr>
                  <a:solidFill>
                    <a:schemeClr val="tx1"/>
                  </a:solidFill>
                  <a:latin typeface="Garamond" pitchFamily="18" charset="0"/>
                </a:defRPr>
              </a:lvl7pPr>
              <a:lvl8pPr marL="3429000" indent="-228600" algn="ctr" eaLnBrk="0" fontAlgn="base" hangingPunct="0">
                <a:spcBef>
                  <a:spcPct val="0"/>
                </a:spcBef>
                <a:spcAft>
                  <a:spcPct val="0"/>
                </a:spcAft>
                <a:defRPr>
                  <a:solidFill>
                    <a:schemeClr val="tx1"/>
                  </a:solidFill>
                  <a:latin typeface="Garamond" pitchFamily="18" charset="0"/>
                </a:defRPr>
              </a:lvl8pPr>
              <a:lvl9pPr marL="3886200" indent="-228600" algn="ctr" eaLnBrk="0" fontAlgn="base" hangingPunct="0">
                <a:spcBef>
                  <a:spcPct val="0"/>
                </a:spcBef>
                <a:spcAft>
                  <a:spcPct val="0"/>
                </a:spcAft>
                <a:defRPr>
                  <a:solidFill>
                    <a:schemeClr val="tx1"/>
                  </a:solidFill>
                  <a:latin typeface="Garamond" pitchFamily="18" charset="0"/>
                </a:defRPr>
              </a:lvl9pPr>
            </a:lstStyle>
            <a:p>
              <a:pPr>
                <a:lnSpc>
                  <a:spcPct val="110000"/>
                </a:lnSpc>
              </a:pPr>
              <a:r>
                <a:rPr lang="en-US" sz="5400" b="1" dirty="0">
                  <a:solidFill>
                    <a:srgbClr val="000099"/>
                  </a:solidFill>
                  <a:latin typeface="Verdana" panose="020B0604030504040204" pitchFamily="34" charset="0"/>
                  <a:ea typeface="Verdana" panose="020B0604030504040204" pitchFamily="34" charset="0"/>
                  <a:cs typeface="Aharoni" pitchFamily="2" charset="-79"/>
                </a:rPr>
                <a:t>Discussion</a:t>
              </a:r>
            </a:p>
          </p:txBody>
        </p:sp>
        <p:sp>
          <p:nvSpPr>
            <p:cNvPr id="87" name="Line 8"/>
            <p:cNvSpPr>
              <a:spLocks noChangeShapeType="1"/>
            </p:cNvSpPr>
            <p:nvPr/>
          </p:nvSpPr>
          <p:spPr bwMode="auto">
            <a:xfrm>
              <a:off x="25228219" y="15755724"/>
              <a:ext cx="10635903" cy="0"/>
            </a:xfrm>
            <a:prstGeom prst="line">
              <a:avLst/>
            </a:prstGeom>
            <a:noFill/>
            <a:ln w="57150">
              <a:solidFill>
                <a:srgbClr val="F39D03"/>
              </a:solidFill>
              <a:round/>
              <a:headEnd/>
              <a:tailEnd/>
            </a:ln>
            <a:extLst>
              <a:ext uri="{909E8E84-426E-40DD-AFC4-6F175D3DCCD1}">
                <a14:hiddenFill xmlns:a14="http://schemas.microsoft.com/office/drawing/2010/main">
                  <a:noFill/>
                </a14:hiddenFill>
              </a:ext>
            </a:extLst>
          </p:spPr>
          <p:txBody>
            <a:bodyPr wrap="none" anchor="ctr"/>
            <a:lstStyle/>
            <a:p>
              <a:endParaRPr lang="en-US" sz="12184" dirty="0"/>
            </a:p>
          </p:txBody>
        </p:sp>
      </p:grpSp>
      <p:sp>
        <p:nvSpPr>
          <p:cNvPr id="14" name="Rectangle 13"/>
          <p:cNvSpPr/>
          <p:nvPr/>
        </p:nvSpPr>
        <p:spPr>
          <a:xfrm>
            <a:off x="22326600" y="3729335"/>
            <a:ext cx="4760599" cy="461665"/>
          </a:xfrm>
          <a:prstGeom prst="rect">
            <a:avLst/>
          </a:prstGeom>
        </p:spPr>
        <p:txBody>
          <a:bodyPr wrap="none">
            <a:spAutoFit/>
          </a:bodyPr>
          <a:lstStyle/>
          <a:p>
            <a:r>
              <a:rPr lang="pt-BR" sz="2400" b="1" kern="100" dirty="0">
                <a:solidFill>
                  <a:schemeClr val="bg1"/>
                </a:solidFill>
                <a:latin typeface="Goudy Old Style" panose="02020502050305020303" pitchFamily="18" charset="0"/>
                <a:ea typeface="Verdana" panose="020B0604030504040204" pitchFamily="34" charset="0"/>
              </a:rPr>
              <a:t>Manatí Medical Center, Manatí, PR </a:t>
            </a:r>
          </a:p>
        </p:txBody>
      </p:sp>
      <p:sp>
        <p:nvSpPr>
          <p:cNvPr id="6" name="TextBox 5">
            <a:extLst>
              <a:ext uri="{FF2B5EF4-FFF2-40B4-BE49-F238E27FC236}">
                <a16:creationId xmlns:a16="http://schemas.microsoft.com/office/drawing/2014/main" id="{F4AD8E90-1A67-5430-E403-76866B7B6E86}"/>
              </a:ext>
            </a:extLst>
          </p:cNvPr>
          <p:cNvSpPr txBox="1"/>
          <p:nvPr/>
        </p:nvSpPr>
        <p:spPr>
          <a:xfrm>
            <a:off x="795444" y="6299917"/>
            <a:ext cx="10844907" cy="16835378"/>
          </a:xfrm>
          <a:prstGeom prst="rect">
            <a:avLst/>
          </a:prstGeom>
          <a:noFill/>
        </p:spPr>
        <p:txBody>
          <a:bodyPr wrap="square" rtlCol="0">
            <a:spAutoFit/>
          </a:bodyPr>
          <a:lstStyle/>
          <a:p>
            <a:pPr marL="571500" indent="-571500" algn="just">
              <a:lnSpc>
                <a:spcPts val="5000"/>
              </a:lnSpc>
              <a:spcBef>
                <a:spcPts val="600"/>
              </a:spcBef>
              <a:spcAft>
                <a:spcPts val="600"/>
              </a:spcAft>
              <a:buFont typeface="Arial" panose="020B0604020202020204" pitchFamily="34" charset="0"/>
              <a:buChar char="•"/>
            </a:pPr>
            <a:r>
              <a:rPr lang="en-US" sz="3800" b="0" i="0" dirty="0">
                <a:effectLst/>
                <a:latin typeface="Verdana" panose="020B0604030504040204" pitchFamily="34" charset="0"/>
                <a:ea typeface="Verdana" panose="020B0604030504040204" pitchFamily="34" charset="0"/>
                <a:cs typeface="Verdana" panose="020B0604030504040204" pitchFamily="34" charset="0"/>
              </a:rPr>
              <a:t>The mediastinum is vulnerable to developing a wide variety of benign and neoplastic masses</a:t>
            </a:r>
            <a:r>
              <a:rPr lang="es-CL" sz="3800" kern="100" baseline="30000" dirty="0">
                <a:effectLst/>
                <a:latin typeface="Verdana" panose="020B0604030504040204" pitchFamily="34" charset="0"/>
                <a:ea typeface="Verdana" panose="020B0604030504040204" pitchFamily="34" charset="0"/>
                <a:cs typeface="Verdana" panose="020B0604030504040204" pitchFamily="34" charset="0"/>
              </a:rPr>
              <a:t>1</a:t>
            </a:r>
            <a:r>
              <a:rPr lang="en-US" sz="3800" b="0" i="0" dirty="0">
                <a:effectLst/>
                <a:latin typeface="Verdana" panose="020B0604030504040204" pitchFamily="34" charset="0"/>
                <a:ea typeface="Verdana" panose="020B0604030504040204" pitchFamily="34" charset="0"/>
                <a:cs typeface="Verdana" panose="020B0604030504040204" pitchFamily="34" charset="0"/>
              </a:rPr>
              <a:t>.</a:t>
            </a:r>
            <a:endParaRPr lang="en-US" sz="38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lnSpc>
                <a:spcPts val="5000"/>
              </a:lnSpc>
              <a:spcBef>
                <a:spcPts val="600"/>
              </a:spcBef>
              <a:spcAft>
                <a:spcPts val="600"/>
              </a:spcAft>
              <a:buFont typeface="Arial" panose="020B0604020202020204" pitchFamily="34" charset="0"/>
              <a:buChar char="•"/>
            </a:pPr>
            <a:r>
              <a:rPr lang="en-US" sz="3800" b="0" i="0" dirty="0">
                <a:effectLst/>
                <a:latin typeface="Verdana" panose="020B0604030504040204" pitchFamily="34" charset="0"/>
                <a:ea typeface="Verdana" panose="020B0604030504040204" pitchFamily="34" charset="0"/>
                <a:cs typeface="Verdana" panose="020B0604030504040204" pitchFamily="34" charset="0"/>
              </a:rPr>
              <a:t>Most primary mediastinal tumors develop in the anterior mediastinum, which can cause phrenic nerve palsy or superior vena cava syndrome</a:t>
            </a:r>
            <a:r>
              <a:rPr lang="es-CL" sz="3800" kern="100" baseline="30000" dirty="0">
                <a:effectLst/>
                <a:latin typeface="Verdana" panose="020B0604030504040204" pitchFamily="34" charset="0"/>
                <a:ea typeface="Verdana" panose="020B0604030504040204" pitchFamily="34" charset="0"/>
                <a:cs typeface="Verdana" panose="020B0604030504040204" pitchFamily="34" charset="0"/>
              </a:rPr>
              <a:t>1</a:t>
            </a:r>
            <a:r>
              <a:rPr lang="en-US" sz="3800" b="0" i="0" dirty="0">
                <a:effectLst/>
                <a:latin typeface="Verdana" panose="020B0604030504040204" pitchFamily="34" charset="0"/>
                <a:ea typeface="Verdana" panose="020B0604030504040204" pitchFamily="34" charset="0"/>
                <a:cs typeface="Verdana" panose="020B0604030504040204" pitchFamily="34" charset="0"/>
              </a:rPr>
              <a:t>. </a:t>
            </a:r>
            <a:endParaRPr lang="en-US" sz="38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lnSpc>
                <a:spcPts val="5000"/>
              </a:lnSpc>
              <a:spcBef>
                <a:spcPts val="600"/>
              </a:spcBef>
              <a:spcAft>
                <a:spcPts val="600"/>
              </a:spcAft>
              <a:buFont typeface="Arial" panose="020B0604020202020204" pitchFamily="34" charset="0"/>
              <a:buChar char="•"/>
            </a:pPr>
            <a:r>
              <a:rPr lang="en-US" sz="3800" b="0" i="0" dirty="0">
                <a:effectLst/>
                <a:latin typeface="Verdana" panose="020B0604030504040204" pitchFamily="34" charset="0"/>
                <a:ea typeface="Verdana" panose="020B0604030504040204" pitchFamily="34" charset="0"/>
                <a:cs typeface="Verdana" panose="020B0604030504040204" pitchFamily="34" charset="0"/>
              </a:rPr>
              <a:t>In 59% of instances, anterior mediastinal masses are malignant, whereas the proportions for middle and posterior masses are 29% and 16%, respectively</a:t>
            </a:r>
            <a:r>
              <a:rPr lang="es-CL" sz="3800" kern="100" baseline="30000" dirty="0">
                <a:effectLst/>
                <a:latin typeface="Verdana" panose="020B0604030504040204" pitchFamily="34" charset="0"/>
                <a:ea typeface="Verdana" panose="020B0604030504040204" pitchFamily="34" charset="0"/>
                <a:cs typeface="Verdana" panose="020B0604030504040204" pitchFamily="34" charset="0"/>
              </a:rPr>
              <a:t>1</a:t>
            </a:r>
            <a:r>
              <a:rPr lang="en-US" sz="3800" b="0" i="0" dirty="0">
                <a:effectLst/>
                <a:latin typeface="Verdana" panose="020B0604030504040204" pitchFamily="34" charset="0"/>
                <a:ea typeface="Verdana" panose="020B0604030504040204" pitchFamily="34" charset="0"/>
                <a:cs typeface="Verdana" panose="020B0604030504040204" pitchFamily="34" charset="0"/>
              </a:rPr>
              <a:t>.</a:t>
            </a:r>
            <a:endParaRPr lang="en-US" sz="38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lnSpc>
                <a:spcPts val="5000"/>
              </a:lnSpc>
              <a:spcBef>
                <a:spcPts val="600"/>
              </a:spcBef>
              <a:spcAft>
                <a:spcPts val="600"/>
              </a:spcAft>
              <a:buFont typeface="Arial" panose="020B0604020202020204" pitchFamily="34" charset="0"/>
              <a:buChar char="•"/>
            </a:pPr>
            <a:r>
              <a:rPr lang="en-US" sz="3800" b="0" i="0" dirty="0">
                <a:effectLst/>
                <a:latin typeface="Verdana" panose="020B0604030504040204" pitchFamily="34" charset="0"/>
                <a:ea typeface="Verdana" panose="020B0604030504040204" pitchFamily="34" charset="0"/>
                <a:cs typeface="Verdana" panose="020B0604030504040204" pitchFamily="34" charset="0"/>
              </a:rPr>
              <a:t>Owing to the complex anatomical aspects of the mediastinum, these conditions not only give rise to difficulties in diagnosis and treatment, but also carry a substantial mortality risk</a:t>
            </a:r>
            <a:r>
              <a:rPr lang="es-CL" sz="3800" kern="100" baseline="30000" dirty="0">
                <a:latin typeface="Verdana" panose="020B0604030504040204" pitchFamily="34" charset="0"/>
                <a:ea typeface="Verdana" panose="020B0604030504040204" pitchFamily="34" charset="0"/>
                <a:cs typeface="Verdana" panose="020B0604030504040204" pitchFamily="34" charset="0"/>
              </a:rPr>
              <a:t>2</a:t>
            </a:r>
            <a:r>
              <a:rPr lang="en-US" sz="3800" b="0" i="0" dirty="0">
                <a:effectLst/>
                <a:latin typeface="Verdana" panose="020B0604030504040204" pitchFamily="34" charset="0"/>
                <a:ea typeface="Verdana" panose="020B0604030504040204" pitchFamily="34" charset="0"/>
                <a:cs typeface="Verdana" panose="020B0604030504040204" pitchFamily="34" charset="0"/>
              </a:rPr>
              <a:t>. </a:t>
            </a:r>
            <a:endParaRPr lang="en-US" sz="38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lnSpc>
                <a:spcPts val="5000"/>
              </a:lnSpc>
              <a:spcBef>
                <a:spcPts val="600"/>
              </a:spcBef>
              <a:spcAft>
                <a:spcPts val="600"/>
              </a:spcAft>
              <a:buFont typeface="Arial" panose="020B0604020202020204" pitchFamily="34" charset="0"/>
              <a:buChar char="•"/>
            </a:pPr>
            <a:r>
              <a:rPr lang="en-US" sz="3800" b="0" i="0" dirty="0">
                <a:effectLst/>
                <a:latin typeface="Verdana" panose="020B0604030504040204" pitchFamily="34" charset="0"/>
                <a:ea typeface="Verdana" panose="020B0604030504040204" pitchFamily="34" charset="0"/>
                <a:cs typeface="Verdana" panose="020B0604030504040204" pitchFamily="34" charset="0"/>
              </a:rPr>
              <a:t>Effective evaluation, diagnosis, and collaboration between the interdisciplinary team are critical in order to prevent Mediastinal Mass Syndrome (MMS), which is caused by mechanical compression of mediastinal structures and results in acute respiratory and hemodynamic decompensation</a:t>
            </a:r>
            <a:r>
              <a:rPr lang="es-CL" sz="3800" kern="100" baseline="30000" dirty="0">
                <a:latin typeface="Verdana" panose="020B0604030504040204" pitchFamily="34" charset="0"/>
                <a:ea typeface="Verdana" panose="020B0604030504040204" pitchFamily="34" charset="0"/>
                <a:cs typeface="Verdana" panose="020B0604030504040204" pitchFamily="34" charset="0"/>
              </a:rPr>
              <a:t>2</a:t>
            </a:r>
            <a:r>
              <a:rPr lang="en-US" sz="3800" b="0" i="0" dirty="0">
                <a:effectLst/>
                <a:latin typeface="Verdana" panose="020B0604030504040204" pitchFamily="34" charset="0"/>
                <a:ea typeface="Verdana" panose="020B0604030504040204" pitchFamily="34" charset="0"/>
                <a:cs typeface="Verdana" panose="020B0604030504040204" pitchFamily="34" charset="0"/>
              </a:rPr>
              <a:t>.</a:t>
            </a:r>
            <a:endParaRPr lang="en-US" sz="3800" kern="100" dirty="0">
              <a:effectLst/>
              <a:latin typeface="Verdana" panose="020B0604030504040204" pitchFamily="34" charset="0"/>
              <a:ea typeface="Verdana" panose="020B0604030504040204" pitchFamily="34" charset="0"/>
              <a:cs typeface="Verdana" panose="020B0604030504040204" pitchFamily="34" charset="0"/>
            </a:endParaRPr>
          </a:p>
          <a:p>
            <a:pPr algn="just">
              <a:spcBef>
                <a:spcPts val="600"/>
              </a:spcBef>
              <a:spcAft>
                <a:spcPts val="600"/>
              </a:spcAft>
            </a:pPr>
            <a:endParaRPr lang="en-US" sz="38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F7EE6FC7-D490-463D-3C0F-471A8BF59CFA}"/>
              </a:ext>
            </a:extLst>
          </p:cNvPr>
          <p:cNvSpPr txBox="1"/>
          <p:nvPr/>
        </p:nvSpPr>
        <p:spPr>
          <a:xfrm>
            <a:off x="12564505" y="6329333"/>
            <a:ext cx="11658601" cy="14549817"/>
          </a:xfrm>
          <a:prstGeom prst="rect">
            <a:avLst/>
          </a:prstGeom>
          <a:noFill/>
        </p:spPr>
        <p:txBody>
          <a:bodyPr wrap="square" rtlCol="0">
            <a:spAutoFit/>
          </a:bodyPr>
          <a:lstStyle>
            <a:defPPr>
              <a:defRPr lang="en-US"/>
            </a:defPPr>
            <a:lvl1pPr algn="just">
              <a:lnSpc>
                <a:spcPts val="5500"/>
              </a:lnSpc>
              <a:spcBef>
                <a:spcPts val="600"/>
              </a:spcBef>
              <a:spcAft>
                <a:spcPts val="600"/>
              </a:spcAft>
              <a:defRPr sz="4000" kern="100">
                <a:solidFill>
                  <a:srgbClr val="000000"/>
                </a:solidFill>
                <a:effectLst/>
                <a:latin typeface="Verdana" panose="020B0604030504040204" pitchFamily="34" charset="0"/>
                <a:ea typeface="Verdana" panose="020B0604030504040204" pitchFamily="34" charset="0"/>
                <a:cs typeface="Calibri" panose="020F0502020204030204" pitchFamily="34" charset="0"/>
              </a:defRPr>
            </a:lvl1pPr>
          </a:lstStyle>
          <a:p>
            <a:pPr marL="0" indent="0">
              <a:lnSpc>
                <a:spcPts val="5000"/>
              </a:lnSpc>
              <a:buNone/>
            </a:pPr>
            <a:r>
              <a:rPr lang="en-US" sz="3800" b="1" dirty="0"/>
              <a:t>Biopsychosocial:</a:t>
            </a:r>
          </a:p>
          <a:p>
            <a:pPr marL="571500" indent="-571500">
              <a:lnSpc>
                <a:spcPts val="5000"/>
              </a:lnSpc>
              <a:buFont typeface="Arial" panose="020B0604020202020204" pitchFamily="34" charset="0"/>
              <a:buChar char="•"/>
            </a:pPr>
            <a:r>
              <a:rPr lang="en-US" sz="3800" dirty="0"/>
              <a:t>Patient with professional background and graduate degree, main caretaker of her father and disabled son. </a:t>
            </a:r>
          </a:p>
          <a:p>
            <a:pPr marL="571500" indent="-571500">
              <a:lnSpc>
                <a:spcPts val="5000"/>
              </a:lnSpc>
              <a:buFont typeface="Arial" panose="020B0604020202020204" pitchFamily="34" charset="0"/>
              <a:buChar char="•"/>
            </a:pPr>
            <a:r>
              <a:rPr lang="en-US" sz="3800" dirty="0">
                <a:effectLst/>
                <a:latin typeface="Verdana" panose="020B0604030504040204" pitchFamily="34" charset="0"/>
              </a:rPr>
              <a:t>GAD-7: 2 </a:t>
            </a:r>
          </a:p>
          <a:p>
            <a:pPr marL="571500" indent="-571500">
              <a:lnSpc>
                <a:spcPts val="5000"/>
              </a:lnSpc>
              <a:buFont typeface="Arial" panose="020B0604020202020204" pitchFamily="34" charset="0"/>
              <a:buChar char="•"/>
            </a:pPr>
            <a:r>
              <a:rPr lang="en-US" sz="3800" dirty="0">
                <a:effectLst/>
                <a:latin typeface="Verdana" panose="020B0604030504040204" pitchFamily="34" charset="0"/>
              </a:rPr>
              <a:t>AUDIT: 0 </a:t>
            </a:r>
          </a:p>
          <a:p>
            <a:pPr marL="571500" indent="-571500">
              <a:lnSpc>
                <a:spcPts val="5000"/>
              </a:lnSpc>
              <a:buFont typeface="Arial" panose="020B0604020202020204" pitchFamily="34" charset="0"/>
              <a:buChar char="•"/>
            </a:pPr>
            <a:r>
              <a:rPr lang="en-US" sz="3800" dirty="0">
                <a:effectLst/>
                <a:latin typeface="Verdana" panose="020B0604030504040204" pitchFamily="34" charset="0"/>
              </a:rPr>
              <a:t>PHQ-9: 4 </a:t>
            </a:r>
          </a:p>
          <a:p>
            <a:pPr marL="571500" indent="-571500">
              <a:lnSpc>
                <a:spcPts val="5000"/>
              </a:lnSpc>
              <a:buFont typeface="Arial" panose="020B0604020202020204" pitchFamily="34" charset="0"/>
              <a:buChar char="•"/>
            </a:pPr>
            <a:r>
              <a:rPr lang="en-US" sz="3800" dirty="0">
                <a:effectLst/>
                <a:latin typeface="Verdana" panose="020B0604030504040204" pitchFamily="34" charset="0"/>
              </a:rPr>
              <a:t>DAST-10: 0</a:t>
            </a:r>
            <a:endParaRPr lang="en-US" sz="3800" dirty="0"/>
          </a:p>
          <a:p>
            <a:pPr marL="0" indent="0">
              <a:lnSpc>
                <a:spcPts val="5000"/>
              </a:lnSpc>
              <a:buNone/>
            </a:pPr>
            <a:r>
              <a:rPr lang="en-US" sz="3800" b="1" dirty="0"/>
              <a:t>Diagnosis and Intervention:</a:t>
            </a:r>
          </a:p>
          <a:p>
            <a:pPr marL="571500" indent="-571500">
              <a:lnSpc>
                <a:spcPts val="5000"/>
              </a:lnSpc>
              <a:buFont typeface="Arial" panose="020B0604020202020204" pitchFamily="34" charset="0"/>
              <a:buChar char="•"/>
            </a:pPr>
            <a:r>
              <a:rPr lang="en-US" sz="3800" dirty="0"/>
              <a:t>Biopsy of the mass revealed ectopic thyroid tissue, without evidence for malignancy.</a:t>
            </a:r>
            <a:endParaRPr lang="en-US" sz="3800" b="1" dirty="0"/>
          </a:p>
          <a:p>
            <a:pPr>
              <a:lnSpc>
                <a:spcPts val="5000"/>
              </a:lnSpc>
            </a:pPr>
            <a:r>
              <a:rPr lang="en-US" sz="3800" b="1" dirty="0"/>
              <a:t>Outcome: </a:t>
            </a:r>
          </a:p>
          <a:p>
            <a:pPr marL="571500" indent="-571500">
              <a:lnSpc>
                <a:spcPts val="5000"/>
              </a:lnSpc>
              <a:buFont typeface="Arial" panose="020B0604020202020204" pitchFamily="34" charset="0"/>
              <a:buChar char="•"/>
            </a:pPr>
            <a:r>
              <a:rPr lang="en-US" sz="3800" dirty="0"/>
              <a:t>Subsequent complete surgical resection of mediastinal mass was successful via open chest surgery by thoracic and ENT surgeons. </a:t>
            </a:r>
          </a:p>
          <a:p>
            <a:pPr marL="571500" indent="-571500">
              <a:lnSpc>
                <a:spcPts val="5000"/>
              </a:lnSpc>
              <a:buFont typeface="Arial" panose="020B0604020202020204" pitchFamily="34" charset="0"/>
              <a:buChar char="•"/>
            </a:pPr>
            <a:r>
              <a:rPr lang="en-US" sz="3800" dirty="0"/>
              <a:t>Pathology confirmed the presence of benign ectopic thyroid tissue. </a:t>
            </a:r>
          </a:p>
          <a:p>
            <a:pPr marL="571500" indent="-571500">
              <a:lnSpc>
                <a:spcPts val="5000"/>
              </a:lnSpc>
              <a:buFont typeface="Arial" panose="020B0604020202020204" pitchFamily="34" charset="0"/>
              <a:buChar char="•"/>
            </a:pPr>
            <a:r>
              <a:rPr lang="en-US" sz="3800" dirty="0"/>
              <a:t>Resolution of symptoms postoperatively was achieved and continued to be monitored for any recurrence or complications.</a:t>
            </a:r>
          </a:p>
        </p:txBody>
      </p:sp>
      <p:sp>
        <p:nvSpPr>
          <p:cNvPr id="15" name="TextBox 14">
            <a:extLst>
              <a:ext uri="{FF2B5EF4-FFF2-40B4-BE49-F238E27FC236}">
                <a16:creationId xmlns:a16="http://schemas.microsoft.com/office/drawing/2014/main" id="{897C0A1D-1F0D-899F-12FF-EA6B112F3A44}"/>
              </a:ext>
            </a:extLst>
          </p:cNvPr>
          <p:cNvSpPr txBox="1"/>
          <p:nvPr/>
        </p:nvSpPr>
        <p:spPr>
          <a:xfrm>
            <a:off x="37207884" y="6172200"/>
            <a:ext cx="11095229" cy="10112705"/>
          </a:xfrm>
          <a:prstGeom prst="rect">
            <a:avLst/>
          </a:prstGeom>
          <a:noFill/>
        </p:spPr>
        <p:txBody>
          <a:bodyPr wrap="square" rtlCol="0">
            <a:spAutoFit/>
          </a:bodyPr>
          <a:lstStyle>
            <a:defPPr>
              <a:defRPr lang="en-US"/>
            </a:defPPr>
            <a:lvl1pPr marL="571500" indent="-571500" algn="just">
              <a:lnSpc>
                <a:spcPts val="5500"/>
              </a:lnSpc>
              <a:spcBef>
                <a:spcPts val="600"/>
              </a:spcBef>
              <a:spcAft>
                <a:spcPts val="600"/>
              </a:spcAft>
              <a:buFont typeface="Arial" panose="020B0604020202020204" pitchFamily="34" charset="0"/>
              <a:buChar char="•"/>
              <a:defRPr sz="4000" kern="100">
                <a:solidFill>
                  <a:srgbClr val="000000"/>
                </a:solidFill>
                <a:effectLst/>
                <a:latin typeface="Verdana" panose="020B0604030504040204" pitchFamily="34" charset="0"/>
                <a:ea typeface="Verdana" panose="020B0604030504040204" pitchFamily="34" charset="0"/>
                <a:cs typeface="Calibri" panose="020F0502020204030204" pitchFamily="34" charset="0"/>
              </a:defRPr>
            </a:lvl1pPr>
          </a:lstStyle>
          <a:p>
            <a:pPr>
              <a:lnSpc>
                <a:spcPts val="5000"/>
              </a:lnSpc>
            </a:pPr>
            <a:r>
              <a:rPr lang="en-US" sz="3800" dirty="0"/>
              <a:t>Invasion of the anterior mediastinum by multinodular goiter is a rare manifestation, presenting unique diagnostic and management challenges. </a:t>
            </a:r>
          </a:p>
          <a:p>
            <a:pPr>
              <a:lnSpc>
                <a:spcPts val="5000"/>
              </a:lnSpc>
            </a:pPr>
            <a:r>
              <a:rPr lang="en-US" sz="3800" dirty="0"/>
              <a:t>Despite initial concern for malignancy, subsequent biopsy revealed benign ectopic thyroid tissue. </a:t>
            </a:r>
          </a:p>
          <a:p>
            <a:pPr>
              <a:lnSpc>
                <a:spcPts val="5000"/>
              </a:lnSpc>
            </a:pPr>
            <a:r>
              <a:rPr lang="en-US" sz="3800" dirty="0">
                <a:solidFill>
                  <a:schemeClr val="tx1"/>
                </a:solidFill>
                <a:effectLst/>
                <a:cs typeface="Verdana" panose="020B0604030504040204" pitchFamily="34" charset="0"/>
              </a:rPr>
              <a:t>Small findings should not be insignificant when reviewing images that can provide answer to unexplained signs and symptoms. </a:t>
            </a:r>
          </a:p>
          <a:p>
            <a:pPr>
              <a:lnSpc>
                <a:spcPts val="5000"/>
              </a:lnSpc>
            </a:pPr>
            <a:r>
              <a:rPr lang="en-US" sz="3800" dirty="0">
                <a:solidFill>
                  <a:schemeClr val="tx1"/>
                </a:solidFill>
                <a:cs typeface="Verdana" panose="020B0604030504040204" pitchFamily="34" charset="0"/>
              </a:rPr>
              <a:t>This case highlights the importance of interdisciplinary collaboration in managing uncommon manifestations of common diseases. </a:t>
            </a:r>
          </a:p>
        </p:txBody>
      </p:sp>
      <p:sp>
        <p:nvSpPr>
          <p:cNvPr id="19" name="TextBox 18">
            <a:extLst>
              <a:ext uri="{FF2B5EF4-FFF2-40B4-BE49-F238E27FC236}">
                <a16:creationId xmlns:a16="http://schemas.microsoft.com/office/drawing/2014/main" id="{1C30144D-179A-BFFE-AD63-08A7A99B42C8}"/>
              </a:ext>
            </a:extLst>
          </p:cNvPr>
          <p:cNvSpPr txBox="1"/>
          <p:nvPr/>
        </p:nvSpPr>
        <p:spPr>
          <a:xfrm>
            <a:off x="37284085" y="18110835"/>
            <a:ext cx="11019029" cy="5162632"/>
          </a:xfrm>
          <a:prstGeom prst="rect">
            <a:avLst/>
          </a:prstGeom>
          <a:noFill/>
        </p:spPr>
        <p:txBody>
          <a:bodyPr wrap="square" rtlCol="0">
            <a:spAutoFit/>
          </a:bodyPr>
          <a:lstStyle>
            <a:defPPr>
              <a:defRPr lang="en-US"/>
            </a:defPPr>
            <a:lvl1pPr marL="571500" indent="-571500" algn="just">
              <a:lnSpc>
                <a:spcPts val="5500"/>
              </a:lnSpc>
              <a:spcBef>
                <a:spcPts val="600"/>
              </a:spcBef>
              <a:spcAft>
                <a:spcPts val="600"/>
              </a:spcAft>
              <a:buFont typeface="Arial" panose="020B0604020202020204" pitchFamily="34" charset="0"/>
              <a:buChar char="•"/>
              <a:defRPr sz="4000" kern="100">
                <a:solidFill>
                  <a:srgbClr val="000000"/>
                </a:solidFill>
                <a:effectLst/>
                <a:latin typeface="Verdana" panose="020B0604030504040204" pitchFamily="34" charset="0"/>
                <a:ea typeface="Verdana" panose="020B0604030504040204" pitchFamily="34" charset="0"/>
                <a:cs typeface="Calibri" panose="020F0502020204030204" pitchFamily="34" charset="0"/>
              </a:defRPr>
            </a:lvl1pPr>
          </a:lstStyle>
          <a:p>
            <a:pPr>
              <a:lnSpc>
                <a:spcPts val="5000"/>
              </a:lnSpc>
            </a:pPr>
            <a:r>
              <a:rPr lang="en-US" sz="3800" dirty="0">
                <a:solidFill>
                  <a:schemeClr val="tx1"/>
                </a:solidFill>
                <a:cs typeface="Verdana" panose="020B0604030504040204" pitchFamily="34" charset="0"/>
              </a:rPr>
              <a:t>C</a:t>
            </a:r>
            <a:r>
              <a:rPr lang="en-US" sz="3800" kern="100" dirty="0">
                <a:solidFill>
                  <a:schemeClr val="tx1"/>
                </a:solidFill>
                <a:effectLst/>
                <a:cs typeface="Verdana" panose="020B0604030504040204" pitchFamily="34" charset="0"/>
              </a:rPr>
              <a:t>omplications can arise even in the absence of overt symptoms, serving as a reminder for clinicians to explore atypical presentations, and propose potential avenues for future research, enabling a more nuanced understanding of the potential complexities associated with multinodular goiters.</a:t>
            </a:r>
          </a:p>
        </p:txBody>
      </p:sp>
      <p:sp>
        <p:nvSpPr>
          <p:cNvPr id="27" name="TextBox 26">
            <a:extLst>
              <a:ext uri="{FF2B5EF4-FFF2-40B4-BE49-F238E27FC236}">
                <a16:creationId xmlns:a16="http://schemas.microsoft.com/office/drawing/2014/main" id="{E260E630-5D38-CBF6-01EA-074D20A1B813}"/>
              </a:ext>
            </a:extLst>
          </p:cNvPr>
          <p:cNvSpPr txBox="1"/>
          <p:nvPr/>
        </p:nvSpPr>
        <p:spPr>
          <a:xfrm>
            <a:off x="37207884" y="25191614"/>
            <a:ext cx="11095229" cy="3288401"/>
          </a:xfrm>
          <a:prstGeom prst="rect">
            <a:avLst/>
          </a:prstGeom>
          <a:noFill/>
        </p:spPr>
        <p:txBody>
          <a:bodyPr wrap="square">
            <a:spAutoFit/>
          </a:bodyPr>
          <a:lstStyle/>
          <a:p>
            <a:pPr marL="342900" indent="-342900" algn="just">
              <a:lnSpc>
                <a:spcPts val="3500"/>
              </a:lnSpc>
              <a:spcAft>
                <a:spcPts val="800"/>
              </a:spcAft>
              <a:buFont typeface="+mj-lt"/>
              <a:buAutoNum type="arabicPeriod"/>
            </a:pPr>
            <a:r>
              <a:rPr lang="en-US" sz="2400" kern="100" dirty="0">
                <a:effectLst/>
                <a:latin typeface="Verdana" panose="020B0604030504040204" pitchFamily="34" charset="0"/>
                <a:ea typeface="Verdana" panose="020B0604030504040204" pitchFamily="34" charset="0"/>
                <a:cs typeface="Calibri" panose="020F0502020204030204" pitchFamily="34" charset="0"/>
              </a:rPr>
              <a:t>Li, W. W., Van Boven, W. J. P., Annema, J. T., Eberl, S., Klomp, H. M., &amp; De Mol, B. A. (2016, March 1). Management of large mediastinal masses: surgical and anesthesiological considerations. Journal of Thoracic Disease. https://doi.org/10.21037/jtd.2016.02.55</a:t>
            </a:r>
          </a:p>
          <a:p>
            <a:pPr marL="457200" indent="-457200" algn="just">
              <a:lnSpc>
                <a:spcPts val="3500"/>
              </a:lnSpc>
              <a:spcAft>
                <a:spcPts val="800"/>
              </a:spcAft>
              <a:buFont typeface="+mj-lt"/>
              <a:buAutoNum type="arabicPeriod"/>
            </a:pPr>
            <a:r>
              <a:rPr lang="en-US" sz="2400" kern="100" dirty="0">
                <a:effectLst/>
                <a:latin typeface="Verdana" panose="020B0604030504040204" pitchFamily="34" charset="0"/>
                <a:ea typeface="Verdana" panose="020B0604030504040204" pitchFamily="34" charset="0"/>
                <a:cs typeface="Calibri" panose="020F0502020204030204" pitchFamily="34" charset="0"/>
              </a:rPr>
              <a:t>Kim, J. Y., &amp; Hofstetter, W. L. (2010, October). Tumors of the Mediastinum and Chest Wall. Surgical Clinics of North America, 90(5), 1019–1040. https://doi.org/10.1016/j.suc.2010.06.005</a:t>
            </a:r>
            <a:endParaRPr lang="en-PR" sz="2400" kern="100">
              <a:effectLst/>
              <a:latin typeface="Verdana" panose="020B0604030504040204" pitchFamily="34" charset="0"/>
              <a:ea typeface="Verdana" panose="020B060403050404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37E49FF1-14E1-2A4F-1F9A-998FC1329128}"/>
              </a:ext>
            </a:extLst>
          </p:cNvPr>
          <p:cNvSpPr txBox="1"/>
          <p:nvPr/>
        </p:nvSpPr>
        <p:spPr>
          <a:xfrm>
            <a:off x="17548285" y="5657850"/>
            <a:ext cx="184731" cy="1088118"/>
          </a:xfrm>
          <a:prstGeom prst="rect">
            <a:avLst/>
          </a:prstGeom>
          <a:noFill/>
        </p:spPr>
        <p:txBody>
          <a:bodyPr wrap="none" rtlCol="0">
            <a:spAutoFit/>
          </a:bodyPr>
          <a:lstStyle/>
          <a:p>
            <a:endParaRPr lang="es-ES_tradnl"/>
          </a:p>
        </p:txBody>
      </p:sp>
      <p:sp>
        <p:nvSpPr>
          <p:cNvPr id="40" name="Line 8">
            <a:extLst>
              <a:ext uri="{FF2B5EF4-FFF2-40B4-BE49-F238E27FC236}">
                <a16:creationId xmlns:a16="http://schemas.microsoft.com/office/drawing/2014/main" id="{5E21D514-BD0F-4C27-7ECC-AD638A3BEEBD}"/>
              </a:ext>
            </a:extLst>
          </p:cNvPr>
          <p:cNvSpPr>
            <a:spLocks noChangeShapeType="1"/>
          </p:cNvSpPr>
          <p:nvPr/>
        </p:nvSpPr>
        <p:spPr bwMode="auto">
          <a:xfrm flipV="1">
            <a:off x="12747684" y="6019800"/>
            <a:ext cx="22980511" cy="80933"/>
          </a:xfrm>
          <a:prstGeom prst="line">
            <a:avLst/>
          </a:prstGeom>
          <a:noFill/>
          <a:ln w="57150">
            <a:solidFill>
              <a:srgbClr val="F39D03"/>
            </a:solidFill>
            <a:round/>
            <a:headEnd/>
            <a:tailEnd/>
          </a:ln>
          <a:extLst>
            <a:ext uri="{909E8E84-426E-40DD-AFC4-6F175D3DCCD1}">
              <a14:hiddenFill xmlns:a14="http://schemas.microsoft.com/office/drawing/2010/main">
                <a:noFill/>
              </a14:hiddenFill>
            </a:ext>
          </a:extLst>
        </p:spPr>
        <p:txBody>
          <a:bodyPr wrap="none" anchor="ctr"/>
          <a:lstStyle/>
          <a:p>
            <a:endParaRPr lang="en-US" sz="12184"/>
          </a:p>
        </p:txBody>
      </p:sp>
      <p:sp>
        <p:nvSpPr>
          <p:cNvPr id="57" name="TextBox 56">
            <a:extLst>
              <a:ext uri="{FF2B5EF4-FFF2-40B4-BE49-F238E27FC236}">
                <a16:creationId xmlns:a16="http://schemas.microsoft.com/office/drawing/2014/main" id="{F6791E55-8AD3-998D-E1DC-2867E839841B}"/>
              </a:ext>
            </a:extLst>
          </p:cNvPr>
          <p:cNvSpPr txBox="1"/>
          <p:nvPr/>
        </p:nvSpPr>
        <p:spPr>
          <a:xfrm>
            <a:off x="12746428" y="30103437"/>
            <a:ext cx="11244494" cy="2246769"/>
          </a:xfrm>
          <a:prstGeom prst="rect">
            <a:avLst/>
          </a:prstGeom>
          <a:noFill/>
        </p:spPr>
        <p:txBody>
          <a:bodyPr wrap="square" rtlCol="0">
            <a:spAutoFit/>
          </a:bodyPr>
          <a:lstStyle/>
          <a:p>
            <a:pPr algn="just"/>
            <a:r>
              <a:rPr lang="en-US" sz="2800" dirty="0">
                <a:latin typeface="Verdana" panose="020B0604030504040204" pitchFamily="34" charset="0"/>
                <a:ea typeface="Verdana" panose="020B0604030504040204" pitchFamily="34" charset="0"/>
                <a:cs typeface="Calibri" panose="020F0502020204030204" pitchFamily="34" charset="0"/>
              </a:rPr>
              <a:t>Fig. 1 A careful review of chest radiograph revealed an enlarged extrinsic mediastinal mass with right-sided deviation, correlating with the patient's symptoms (AP Chest X-ray: 61.3 mm mediastinal mass identified).</a:t>
            </a:r>
          </a:p>
          <a:p>
            <a:r>
              <a:rPr lang="en-US" sz="2800" dirty="0">
                <a:latin typeface="Verdana" panose="020B0604030504040204" pitchFamily="34" charset="0"/>
                <a:ea typeface="Verdana" panose="020B0604030504040204" pitchFamily="34" charset="0"/>
                <a:cs typeface="Calibri" panose="020F0502020204030204" pitchFamily="34" charset="0"/>
              </a:rPr>
              <a:t> </a:t>
            </a:r>
          </a:p>
        </p:txBody>
      </p:sp>
      <p:sp>
        <p:nvSpPr>
          <p:cNvPr id="25" name="Text Box 10">
            <a:extLst>
              <a:ext uri="{FF2B5EF4-FFF2-40B4-BE49-F238E27FC236}">
                <a16:creationId xmlns:a16="http://schemas.microsoft.com/office/drawing/2014/main" id="{D5C707EA-0837-A3B5-21BB-8638EC0EA830}"/>
              </a:ext>
            </a:extLst>
          </p:cNvPr>
          <p:cNvSpPr txBox="1">
            <a:spLocks noChangeArrowheads="1"/>
          </p:cNvSpPr>
          <p:nvPr/>
        </p:nvSpPr>
        <p:spPr bwMode="auto">
          <a:xfrm>
            <a:off x="20793954" y="4854400"/>
            <a:ext cx="10304291" cy="95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525" tIns="63260" rIns="126525" bIns="63260">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algn="ctr" eaLnBrk="0" fontAlgn="base" hangingPunct="0">
              <a:spcBef>
                <a:spcPct val="0"/>
              </a:spcBef>
              <a:spcAft>
                <a:spcPct val="0"/>
              </a:spcAft>
              <a:defRPr>
                <a:solidFill>
                  <a:schemeClr val="tx1"/>
                </a:solidFill>
                <a:latin typeface="Garamond" pitchFamily="18" charset="0"/>
              </a:defRPr>
            </a:lvl6pPr>
            <a:lvl7pPr marL="2971800" indent="-228600" algn="ctr" eaLnBrk="0" fontAlgn="base" hangingPunct="0">
              <a:spcBef>
                <a:spcPct val="0"/>
              </a:spcBef>
              <a:spcAft>
                <a:spcPct val="0"/>
              </a:spcAft>
              <a:defRPr>
                <a:solidFill>
                  <a:schemeClr val="tx1"/>
                </a:solidFill>
                <a:latin typeface="Garamond" pitchFamily="18" charset="0"/>
              </a:defRPr>
            </a:lvl7pPr>
            <a:lvl8pPr marL="3429000" indent="-228600" algn="ctr" eaLnBrk="0" fontAlgn="base" hangingPunct="0">
              <a:spcBef>
                <a:spcPct val="0"/>
              </a:spcBef>
              <a:spcAft>
                <a:spcPct val="0"/>
              </a:spcAft>
              <a:defRPr>
                <a:solidFill>
                  <a:schemeClr val="tx1"/>
                </a:solidFill>
                <a:latin typeface="Garamond" pitchFamily="18" charset="0"/>
              </a:defRPr>
            </a:lvl8pPr>
            <a:lvl9pPr marL="3886200" indent="-228600" algn="ctr" eaLnBrk="0" fontAlgn="base" hangingPunct="0">
              <a:spcBef>
                <a:spcPct val="0"/>
              </a:spcBef>
              <a:spcAft>
                <a:spcPct val="0"/>
              </a:spcAft>
              <a:defRPr>
                <a:solidFill>
                  <a:schemeClr val="tx1"/>
                </a:solidFill>
                <a:latin typeface="Garamond" pitchFamily="18" charset="0"/>
              </a:defRPr>
            </a:lvl9pPr>
          </a:lstStyle>
          <a:p>
            <a:pPr>
              <a:lnSpc>
                <a:spcPct val="110000"/>
              </a:lnSpc>
            </a:pPr>
            <a:r>
              <a:rPr lang="en-US" sz="5400" b="1" dirty="0">
                <a:solidFill>
                  <a:srgbClr val="000099"/>
                </a:solidFill>
                <a:latin typeface="Verdana" panose="020B0604030504040204" pitchFamily="34" charset="0"/>
                <a:ea typeface="Verdana" panose="020B0604030504040204" pitchFamily="34" charset="0"/>
                <a:cs typeface="Aharoni" pitchFamily="2" charset="-79"/>
              </a:rPr>
              <a:t>  Hospital Course</a:t>
            </a:r>
          </a:p>
        </p:txBody>
      </p:sp>
      <p:pic>
        <p:nvPicPr>
          <p:cNvPr id="29" name="Picture 28" descr="A close-up of a greyscale image&#10;&#10;Description automatically generated">
            <a:extLst>
              <a:ext uri="{FF2B5EF4-FFF2-40B4-BE49-F238E27FC236}">
                <a16:creationId xmlns:a16="http://schemas.microsoft.com/office/drawing/2014/main" id="{049DA453-7820-6AEC-6BAD-98B78A522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81281" y="22019327"/>
            <a:ext cx="10580475" cy="8084110"/>
          </a:xfrm>
          <a:prstGeom prst="rect">
            <a:avLst/>
          </a:prstGeom>
        </p:spPr>
      </p:pic>
      <p:sp>
        <p:nvSpPr>
          <p:cNvPr id="3" name="TextBox 2">
            <a:extLst>
              <a:ext uri="{FF2B5EF4-FFF2-40B4-BE49-F238E27FC236}">
                <a16:creationId xmlns:a16="http://schemas.microsoft.com/office/drawing/2014/main" id="{B40E77FF-1774-680D-BBE2-4F32C6E63035}"/>
              </a:ext>
            </a:extLst>
          </p:cNvPr>
          <p:cNvSpPr txBox="1"/>
          <p:nvPr/>
        </p:nvSpPr>
        <p:spPr>
          <a:xfrm>
            <a:off x="9601200" y="2949714"/>
            <a:ext cx="32689800" cy="707886"/>
          </a:xfrm>
          <a:prstGeom prst="rect">
            <a:avLst/>
          </a:prstGeom>
          <a:noFill/>
        </p:spPr>
        <p:txBody>
          <a:bodyPr wrap="square" rtlCol="0">
            <a:spAutoFit/>
          </a:bodyPr>
          <a:lstStyle/>
          <a:p>
            <a:pPr marL="6350" marR="0" lvl="0" indent="0" algn="l" defTabSz="3303928" rtl="0" eaLnBrk="1" fontAlgn="auto" latinLnBrk="0" hangingPunct="1">
              <a:lnSpc>
                <a:spcPts val="4800"/>
              </a:lnSpc>
              <a:spcBef>
                <a:spcPts val="0"/>
              </a:spcBef>
              <a:spcAft>
                <a:spcPts val="0"/>
              </a:spcAft>
              <a:buClrTx/>
              <a:buSzTx/>
              <a:buFontTx/>
              <a:buNone/>
              <a:tabLst/>
              <a:defRPr/>
            </a:pPr>
            <a:r>
              <a:rPr kumimoji="0" lang="en-US" sz="4000" b="0" i="0" u="none" strike="noStrike" kern="100" cap="none" spc="0" normalizeH="0" baseline="0" noProof="0">
                <a:ln>
                  <a:noFill/>
                </a:ln>
                <a:solidFill>
                  <a:schemeClr val="bg1"/>
                </a:solidFill>
                <a:effectLst/>
                <a:uLnTx/>
                <a:uFillTx/>
                <a:latin typeface="Goudy Old Style" panose="02020502050305020303" pitchFamily="18" charset="0"/>
                <a:ea typeface="Verdana" panose="020B0604030504040204" pitchFamily="34" charset="0"/>
                <a:cs typeface="+mn-cs"/>
              </a:rPr>
              <a:t>Manatí Medical Center: </a:t>
            </a:r>
            <a:r>
              <a:rPr kumimoji="0" lang="en-US" sz="4000" b="0" i="0" u="none" strike="noStrike" kern="100" cap="none" spc="0" normalizeH="0" baseline="30000" noProof="0">
                <a:ln>
                  <a:noFill/>
                </a:ln>
                <a:solidFill>
                  <a:schemeClr val="bg1"/>
                </a:solidFill>
                <a:effectLst/>
                <a:uLnTx/>
                <a:uFillTx/>
                <a:latin typeface="Goudy Old Style" panose="02020502050305020303" pitchFamily="18" charset="0"/>
                <a:ea typeface="Verdana" panose="020B0604030504040204" pitchFamily="34" charset="0"/>
                <a:cs typeface="+mn-cs"/>
              </a:rPr>
              <a:t>1 </a:t>
            </a:r>
            <a:r>
              <a:rPr kumimoji="0" lang="en-US" sz="4000" b="0" i="0" u="none" strike="noStrike" kern="100" cap="none" spc="0" normalizeH="0" baseline="0" noProof="0">
                <a:ln>
                  <a:noFill/>
                </a:ln>
                <a:solidFill>
                  <a:schemeClr val="bg1"/>
                </a:solidFill>
                <a:effectLst/>
                <a:uLnTx/>
                <a:uFillTx/>
                <a:latin typeface="Goudy Old Style" panose="02020502050305020303" pitchFamily="18" charset="0"/>
                <a:ea typeface="Verdana" panose="020B0604030504040204" pitchFamily="34" charset="0"/>
                <a:cs typeface="+mn-cs"/>
              </a:rPr>
              <a:t>Family Medicine Residency Program, PGY-1; </a:t>
            </a:r>
            <a:r>
              <a:rPr kumimoji="0" lang="en-US" sz="4000" b="0" i="0" u="none" strike="noStrike" kern="100" cap="none" spc="0" normalizeH="0" baseline="30000" noProof="0">
                <a:ln>
                  <a:noFill/>
                </a:ln>
                <a:solidFill>
                  <a:schemeClr val="bg1"/>
                </a:solidFill>
                <a:effectLst/>
                <a:uLnTx/>
                <a:uFillTx/>
                <a:latin typeface="Goudy Old Style" panose="02020502050305020303" pitchFamily="18" charset="0"/>
                <a:ea typeface="Verdana" panose="020B0604030504040204" pitchFamily="34" charset="0"/>
                <a:cs typeface="+mn-cs"/>
              </a:rPr>
              <a:t>2</a:t>
            </a:r>
            <a:r>
              <a:rPr kumimoji="0" lang="en-US" sz="4000" b="0" i="0" u="none" strike="noStrike" kern="100" cap="none" spc="0" normalizeH="0" baseline="0" noProof="0">
                <a:ln>
                  <a:noFill/>
                </a:ln>
                <a:solidFill>
                  <a:schemeClr val="bg1"/>
                </a:solidFill>
                <a:effectLst/>
                <a:uLnTx/>
                <a:uFillTx/>
                <a:latin typeface="Goudy Old Style" panose="02020502050305020303" pitchFamily="18" charset="0"/>
                <a:ea typeface="Verdana" panose="020B0604030504040204" pitchFamily="34" charset="0"/>
                <a:cs typeface="+mn-cs"/>
              </a:rPr>
              <a:t> Department of Family Medicine/Behavioral Science; </a:t>
            </a:r>
            <a:r>
              <a:rPr kumimoji="0" lang="en-US" sz="4000" b="0" i="0" u="none" strike="noStrike" kern="100" cap="none" spc="0" normalizeH="0" baseline="30000" noProof="0">
                <a:ln>
                  <a:noFill/>
                </a:ln>
                <a:solidFill>
                  <a:schemeClr val="bg1"/>
                </a:solidFill>
                <a:effectLst/>
                <a:uLnTx/>
                <a:uFillTx/>
                <a:latin typeface="Goudy Old Style" panose="02020502050305020303" pitchFamily="18" charset="0"/>
                <a:ea typeface="Verdana" panose="020B0604030504040204" pitchFamily="34" charset="0"/>
                <a:cs typeface="+mn-cs"/>
              </a:rPr>
              <a:t>3</a:t>
            </a:r>
            <a:r>
              <a:rPr kumimoji="0" lang="en-US" sz="4000" b="0" i="0" u="none" strike="noStrike" kern="100" cap="none" spc="0" normalizeH="0" baseline="0" noProof="0">
                <a:ln>
                  <a:noFill/>
                </a:ln>
                <a:solidFill>
                  <a:schemeClr val="bg1"/>
                </a:solidFill>
                <a:effectLst/>
                <a:uLnTx/>
                <a:uFillTx/>
                <a:latin typeface="Goudy Old Style" panose="02020502050305020303" pitchFamily="18" charset="0"/>
                <a:ea typeface="Verdana" panose="020B0604030504040204" pitchFamily="34" charset="0"/>
                <a:cs typeface="+mn-cs"/>
              </a:rPr>
              <a:t> Department of Family Medicine. </a:t>
            </a:r>
          </a:p>
        </p:txBody>
      </p:sp>
      <p:sp>
        <p:nvSpPr>
          <p:cNvPr id="39" name="TextBox 38">
            <a:extLst>
              <a:ext uri="{FF2B5EF4-FFF2-40B4-BE49-F238E27FC236}">
                <a16:creationId xmlns:a16="http://schemas.microsoft.com/office/drawing/2014/main" id="{2A9C0A70-A859-2260-0FAF-E03F09E6EC6A}"/>
              </a:ext>
            </a:extLst>
          </p:cNvPr>
          <p:cNvSpPr txBox="1"/>
          <p:nvPr/>
        </p:nvSpPr>
        <p:spPr>
          <a:xfrm>
            <a:off x="25147255" y="30103437"/>
            <a:ext cx="11244491" cy="2677656"/>
          </a:xfrm>
          <a:prstGeom prst="rect">
            <a:avLst/>
          </a:prstGeom>
          <a:noFill/>
        </p:spPr>
        <p:txBody>
          <a:bodyPr wrap="square" rtlCol="0">
            <a:spAutoFit/>
          </a:bodyPr>
          <a:lstStyle>
            <a:defPPr>
              <a:defRPr lang="en-US"/>
            </a:defPPr>
            <a:lvl1pPr>
              <a:defRPr sz="2800">
                <a:latin typeface="Verdana" panose="020B0604030504040204" pitchFamily="34" charset="0"/>
                <a:ea typeface="Verdana" panose="020B0604030504040204" pitchFamily="34" charset="0"/>
                <a:cs typeface="Calibri" panose="020F0502020204030204" pitchFamily="34" charset="0"/>
              </a:defRPr>
            </a:lvl1pPr>
          </a:lstStyle>
          <a:p>
            <a:pPr marL="0" marR="0">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Fig 3. Immunohistochemistry (IHC) stains for TTF-1, p53, and Ki-67 were performed.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A. </a:t>
            </a:r>
            <a:r>
              <a:rPr lang="en-US" kern="100" dirty="0">
                <a:effectLst/>
                <a:latin typeface="Calibri" panose="020F0502020204030204" pitchFamily="34" charset="0"/>
                <a:ea typeface="Calibri" panose="020F0502020204030204" pitchFamily="34" charset="0"/>
                <a:cs typeface="Times New Roman" panose="02020603050405020304" pitchFamily="18" charset="0"/>
              </a:rPr>
              <a:t>Upper mediastinal mass: TTF-1 stain is positive, ectopic thyroid tissue present. p53 and K1-67 stains show no increased activity.</a:t>
            </a:r>
          </a:p>
          <a:p>
            <a:pPr marL="0" marR="0">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B.</a:t>
            </a:r>
            <a:r>
              <a:rPr lang="en-US" kern="100" dirty="0">
                <a:effectLst/>
                <a:latin typeface="Calibri" panose="020F0502020204030204" pitchFamily="34" charset="0"/>
                <a:ea typeface="Calibri" panose="020F0502020204030204" pitchFamily="34" charset="0"/>
                <a:cs typeface="Times New Roman" panose="02020603050405020304" pitchFamily="18" charset="0"/>
              </a:rPr>
              <a:t> FNA and histology: Fourteen smeared slides examined. Mainly blood components are present. No malignant cells found.</a:t>
            </a:r>
          </a:p>
          <a:p>
            <a:pPr algn="just"/>
            <a:endParaRPr lang="en-US" dirty="0"/>
          </a:p>
        </p:txBody>
      </p:sp>
      <p:grpSp>
        <p:nvGrpSpPr>
          <p:cNvPr id="7" name="Group 6">
            <a:extLst>
              <a:ext uri="{FF2B5EF4-FFF2-40B4-BE49-F238E27FC236}">
                <a16:creationId xmlns:a16="http://schemas.microsoft.com/office/drawing/2014/main" id="{2DCE2ED9-9AE1-83CE-C8F8-817F86CE1E7C}"/>
              </a:ext>
            </a:extLst>
          </p:cNvPr>
          <p:cNvGrpSpPr/>
          <p:nvPr/>
        </p:nvGrpSpPr>
        <p:grpSpPr>
          <a:xfrm>
            <a:off x="12746428" y="21979511"/>
            <a:ext cx="11244494" cy="7989176"/>
            <a:chOff x="25069800" y="11791781"/>
            <a:chExt cx="11244494" cy="7989176"/>
          </a:xfrm>
        </p:grpSpPr>
        <p:pic>
          <p:nvPicPr>
            <p:cNvPr id="22" name="Picture 21" descr="A x-ray of a person's chest&#10;&#10;Description automatically generated">
              <a:extLst>
                <a:ext uri="{FF2B5EF4-FFF2-40B4-BE49-F238E27FC236}">
                  <a16:creationId xmlns:a16="http://schemas.microsoft.com/office/drawing/2014/main" id="{97B7D4FF-80EC-02CA-0BD4-5F2AFE788DA1}"/>
                </a:ext>
              </a:extLst>
            </p:cNvPr>
            <p:cNvPicPr>
              <a:picLocks noChangeAspect="1"/>
            </p:cNvPicPr>
            <p:nvPr/>
          </p:nvPicPr>
          <p:blipFill rotWithShape="1">
            <a:blip r:embed="rId6">
              <a:extLst>
                <a:ext uri="{28A0092B-C50C-407E-A947-70E740481C1C}">
                  <a14:useLocalDpi xmlns:a14="http://schemas.microsoft.com/office/drawing/2010/main" val="0"/>
                </a:ext>
              </a:extLst>
            </a:blip>
            <a:srcRect b="8233"/>
            <a:stretch/>
          </p:blipFill>
          <p:spPr>
            <a:xfrm>
              <a:off x="25069800" y="11791781"/>
              <a:ext cx="11244494" cy="7989176"/>
            </a:xfrm>
            <a:prstGeom prst="rect">
              <a:avLst/>
            </a:prstGeom>
          </p:spPr>
        </p:pic>
        <p:sp>
          <p:nvSpPr>
            <p:cNvPr id="11" name="Right Arrow 54">
              <a:extLst>
                <a:ext uri="{FF2B5EF4-FFF2-40B4-BE49-F238E27FC236}">
                  <a16:creationId xmlns:a16="http://schemas.microsoft.com/office/drawing/2014/main" id="{C901F629-F9E2-4667-169E-62558CDD29D3}"/>
                </a:ext>
              </a:extLst>
            </p:cNvPr>
            <p:cNvSpPr/>
            <p:nvPr/>
          </p:nvSpPr>
          <p:spPr>
            <a:xfrm>
              <a:off x="27956564" y="13330638"/>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4" name="Group 43">
            <a:extLst>
              <a:ext uri="{FF2B5EF4-FFF2-40B4-BE49-F238E27FC236}">
                <a16:creationId xmlns:a16="http://schemas.microsoft.com/office/drawing/2014/main" id="{F596986C-2353-AC10-E178-41CF34329C4C}"/>
              </a:ext>
            </a:extLst>
          </p:cNvPr>
          <p:cNvGrpSpPr/>
          <p:nvPr/>
        </p:nvGrpSpPr>
        <p:grpSpPr>
          <a:xfrm>
            <a:off x="37207885" y="23807888"/>
            <a:ext cx="10641973" cy="1077167"/>
            <a:chOff x="25661418" y="26828806"/>
            <a:chExt cx="10634472" cy="1042619"/>
          </a:xfrm>
        </p:grpSpPr>
        <p:sp>
          <p:nvSpPr>
            <p:cNvPr id="45" name="Text Box 11">
              <a:extLst>
                <a:ext uri="{FF2B5EF4-FFF2-40B4-BE49-F238E27FC236}">
                  <a16:creationId xmlns:a16="http://schemas.microsoft.com/office/drawing/2014/main" id="{2FA78FE8-CCC7-0F82-F0D0-65CFEDEA4468}"/>
                </a:ext>
              </a:extLst>
            </p:cNvPr>
            <p:cNvSpPr txBox="1">
              <a:spLocks noChangeArrowheads="1"/>
            </p:cNvSpPr>
            <p:nvPr/>
          </p:nvSpPr>
          <p:spPr bwMode="auto">
            <a:xfrm>
              <a:off x="25786107" y="26828806"/>
              <a:ext cx="10487491" cy="92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525" tIns="63260" rIns="126525" bIns="63260">
              <a:spAutoFit/>
            </a:bodyPr>
            <a:lstStyle>
              <a:defPPr>
                <a:defRPr lang="en-US"/>
              </a:defPPr>
              <a:lvl1pPr>
                <a:lnSpc>
                  <a:spcPct val="110000"/>
                </a:lnSpc>
                <a:defRPr sz="5400" b="1">
                  <a:solidFill>
                    <a:srgbClr val="000099"/>
                  </a:solidFill>
                  <a:latin typeface="Aharoni" pitchFamily="2" charset="-79"/>
                  <a:cs typeface="Aharoni" pitchFamily="2" charset="-79"/>
                </a:defRPr>
              </a:lvl1pPr>
              <a:lvl2pPr marL="742950" indent="-285750">
                <a:defRPr>
                  <a:latin typeface="Garamond" pitchFamily="18" charset="0"/>
                </a:defRPr>
              </a:lvl2pPr>
              <a:lvl3pPr marL="1143000" indent="-228600">
                <a:defRPr>
                  <a:latin typeface="Garamond" pitchFamily="18" charset="0"/>
                </a:defRPr>
              </a:lvl3pPr>
              <a:lvl4pPr marL="1600200" indent="-228600">
                <a:defRPr>
                  <a:latin typeface="Garamond" pitchFamily="18" charset="0"/>
                </a:defRPr>
              </a:lvl4pPr>
              <a:lvl5pPr marL="2057400" indent="-228600">
                <a:defRPr>
                  <a:latin typeface="Garamond" pitchFamily="18" charset="0"/>
                </a:defRPr>
              </a:lvl5pPr>
              <a:lvl6pPr marL="2514600" indent="-228600" algn="ctr" eaLnBrk="0" fontAlgn="base" hangingPunct="0">
                <a:spcBef>
                  <a:spcPct val="0"/>
                </a:spcBef>
                <a:spcAft>
                  <a:spcPct val="0"/>
                </a:spcAft>
                <a:defRPr>
                  <a:latin typeface="Garamond" pitchFamily="18" charset="0"/>
                </a:defRPr>
              </a:lvl6pPr>
              <a:lvl7pPr marL="2971800" indent="-228600" algn="ctr" eaLnBrk="0" fontAlgn="base" hangingPunct="0">
                <a:spcBef>
                  <a:spcPct val="0"/>
                </a:spcBef>
                <a:spcAft>
                  <a:spcPct val="0"/>
                </a:spcAft>
                <a:defRPr>
                  <a:latin typeface="Garamond" pitchFamily="18" charset="0"/>
                </a:defRPr>
              </a:lvl7pPr>
              <a:lvl8pPr marL="3429000" indent="-228600" algn="ctr" eaLnBrk="0" fontAlgn="base" hangingPunct="0">
                <a:spcBef>
                  <a:spcPct val="0"/>
                </a:spcBef>
                <a:spcAft>
                  <a:spcPct val="0"/>
                </a:spcAft>
                <a:defRPr>
                  <a:latin typeface="Garamond" pitchFamily="18" charset="0"/>
                </a:defRPr>
              </a:lvl8pPr>
              <a:lvl9pPr marL="3886200" indent="-228600" algn="ctr" eaLnBrk="0" fontAlgn="base" hangingPunct="0">
                <a:spcBef>
                  <a:spcPct val="0"/>
                </a:spcBef>
                <a:spcAft>
                  <a:spcPct val="0"/>
                </a:spcAft>
                <a:defRPr>
                  <a:latin typeface="Garamond" pitchFamily="18" charset="0"/>
                </a:defRPr>
              </a:lvl9pPr>
            </a:lstStyle>
            <a:p>
              <a:r>
                <a:rPr lang="en-US" dirty="0">
                  <a:latin typeface="Verdana" panose="020B0604030504040204" pitchFamily="34" charset="0"/>
                  <a:ea typeface="Verdana" panose="020B0604030504040204" pitchFamily="34" charset="0"/>
                </a:rPr>
                <a:t>References </a:t>
              </a:r>
            </a:p>
          </p:txBody>
        </p:sp>
        <p:sp>
          <p:nvSpPr>
            <p:cNvPr id="46" name="Line 44">
              <a:extLst>
                <a:ext uri="{FF2B5EF4-FFF2-40B4-BE49-F238E27FC236}">
                  <a16:creationId xmlns:a16="http://schemas.microsoft.com/office/drawing/2014/main" id="{F7F6D64F-3852-892B-D0E2-F648D818537A}"/>
                </a:ext>
              </a:extLst>
            </p:cNvPr>
            <p:cNvSpPr>
              <a:spLocks noChangeShapeType="1"/>
            </p:cNvSpPr>
            <p:nvPr/>
          </p:nvSpPr>
          <p:spPr bwMode="auto">
            <a:xfrm>
              <a:off x="25661418" y="27871425"/>
              <a:ext cx="10634472" cy="0"/>
            </a:xfrm>
            <a:prstGeom prst="line">
              <a:avLst/>
            </a:prstGeom>
            <a:noFill/>
            <a:ln w="57150">
              <a:solidFill>
                <a:srgbClr val="F39D03"/>
              </a:solidFill>
              <a:round/>
              <a:headEnd/>
              <a:tailEnd/>
            </a:ln>
            <a:extLst>
              <a:ext uri="{909E8E84-426E-40DD-AFC4-6F175D3DCCD1}">
                <a14:hiddenFill xmlns:a14="http://schemas.microsoft.com/office/drawing/2010/main">
                  <a:noFill/>
                </a14:hiddenFill>
              </a:ext>
            </a:extLst>
          </p:spPr>
          <p:txBody>
            <a:bodyPr wrap="none" anchor="ctr"/>
            <a:lstStyle/>
            <a:p>
              <a:pPr algn="just"/>
              <a:endParaRPr lang="en-US" sz="12184"/>
            </a:p>
          </p:txBody>
        </p:sp>
      </p:grpSp>
      <p:cxnSp>
        <p:nvCxnSpPr>
          <p:cNvPr id="50" name="Straight Connector 49">
            <a:extLst>
              <a:ext uri="{FF2B5EF4-FFF2-40B4-BE49-F238E27FC236}">
                <a16:creationId xmlns:a16="http://schemas.microsoft.com/office/drawing/2014/main" id="{B28E5105-566E-1F4C-A630-3E1B2B7AA8D3}"/>
              </a:ext>
            </a:extLst>
          </p:cNvPr>
          <p:cNvCxnSpPr/>
          <p:nvPr/>
        </p:nvCxnSpPr>
        <p:spPr>
          <a:xfrm>
            <a:off x="381000" y="4506040"/>
            <a:ext cx="0" cy="23110060"/>
          </a:xfrm>
          <a:prstGeom prst="line">
            <a:avLst/>
          </a:prstGeom>
          <a:ln>
            <a:no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495DDC7-916E-D2BD-3B7F-EA22A4B6495B}"/>
              </a:ext>
            </a:extLst>
          </p:cNvPr>
          <p:cNvCxnSpPr>
            <a:cxnSpLocks/>
          </p:cNvCxnSpPr>
          <p:nvPr/>
        </p:nvCxnSpPr>
        <p:spPr>
          <a:xfrm flipV="1">
            <a:off x="939817" y="4876800"/>
            <a:ext cx="42900600" cy="1524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AC06001-ACF4-5244-FCAC-F03E40ED00C6}"/>
              </a:ext>
            </a:extLst>
          </p:cNvPr>
          <p:cNvSpPr txBox="1"/>
          <p:nvPr/>
        </p:nvSpPr>
        <p:spPr>
          <a:xfrm>
            <a:off x="25248434" y="20408205"/>
            <a:ext cx="11244491" cy="1384995"/>
          </a:xfrm>
          <a:prstGeom prst="rect">
            <a:avLst/>
          </a:prstGeom>
          <a:noFill/>
        </p:spPr>
        <p:txBody>
          <a:bodyPr wrap="square" rtlCol="0">
            <a:spAutoFit/>
          </a:bodyPr>
          <a:lstStyle>
            <a:defPPr>
              <a:defRPr lang="en-US"/>
            </a:defPPr>
            <a:lvl1pPr>
              <a:defRPr sz="2800">
                <a:latin typeface="Verdana" panose="020B0604030504040204" pitchFamily="34" charset="0"/>
                <a:ea typeface="Verdana" panose="020B0604030504040204" pitchFamily="34" charset="0"/>
                <a:cs typeface="Calibri" panose="020F0502020204030204" pitchFamily="34" charset="0"/>
              </a:defRPr>
            </a:lvl1pPr>
          </a:lstStyle>
          <a:p>
            <a:r>
              <a:rPr lang="es-ES_tradnl" sz="2800" dirty="0">
                <a:latin typeface="Verdana" panose="020B0604030504040204" pitchFamily="34" charset="0"/>
                <a:ea typeface="Verdana" panose="020B0604030504040204" pitchFamily="34" charset="0"/>
                <a:cs typeface="Calibri" panose="020F0502020204030204" pitchFamily="34" charset="0"/>
              </a:rPr>
              <a:t>Fig.</a:t>
            </a:r>
            <a:r>
              <a:rPr lang="en-US" dirty="0"/>
              <a:t> 2. A chest CT with IV contrast confirmed a 7.3 x 6.4 x 5.5 cm right paratracheal mass described as highly suspicious for malignancy.</a:t>
            </a:r>
          </a:p>
        </p:txBody>
      </p:sp>
      <p:sp>
        <p:nvSpPr>
          <p:cNvPr id="58" name="Rectangle 57">
            <a:extLst>
              <a:ext uri="{FF2B5EF4-FFF2-40B4-BE49-F238E27FC236}">
                <a16:creationId xmlns:a16="http://schemas.microsoft.com/office/drawing/2014/main" id="{FD40157E-A12D-7BC3-34D0-25A59000FC95}"/>
              </a:ext>
            </a:extLst>
          </p:cNvPr>
          <p:cNvSpPr/>
          <p:nvPr/>
        </p:nvSpPr>
        <p:spPr>
          <a:xfrm>
            <a:off x="11353800" y="5486400"/>
            <a:ext cx="1446543" cy="15701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7725ECBD-C7D5-9CA9-97F7-889512289D63}"/>
              </a:ext>
            </a:extLst>
          </p:cNvPr>
          <p:cNvGrpSpPr/>
          <p:nvPr/>
        </p:nvGrpSpPr>
        <p:grpSpPr>
          <a:xfrm>
            <a:off x="25147256" y="6400800"/>
            <a:ext cx="10614501" cy="13694977"/>
            <a:chOff x="25147256" y="6400800"/>
            <a:chExt cx="10614501" cy="13694977"/>
          </a:xfrm>
        </p:grpSpPr>
        <p:grpSp>
          <p:nvGrpSpPr>
            <p:cNvPr id="63" name="Group 62">
              <a:extLst>
                <a:ext uri="{FF2B5EF4-FFF2-40B4-BE49-F238E27FC236}">
                  <a16:creationId xmlns:a16="http://schemas.microsoft.com/office/drawing/2014/main" id="{82B7D382-DC75-EFD8-F653-660ED88166F1}"/>
                </a:ext>
              </a:extLst>
            </p:cNvPr>
            <p:cNvGrpSpPr/>
            <p:nvPr/>
          </p:nvGrpSpPr>
          <p:grpSpPr>
            <a:xfrm>
              <a:off x="25147256" y="6400800"/>
              <a:ext cx="10614501" cy="13694977"/>
              <a:chOff x="25147256" y="6400800"/>
              <a:chExt cx="10614501" cy="13694977"/>
            </a:xfrm>
          </p:grpSpPr>
          <p:pic>
            <p:nvPicPr>
              <p:cNvPr id="30" name="Picture 29">
                <a:extLst>
                  <a:ext uri="{FF2B5EF4-FFF2-40B4-BE49-F238E27FC236}">
                    <a16:creationId xmlns:a16="http://schemas.microsoft.com/office/drawing/2014/main" id="{D431110E-6553-3E04-3D1E-FC1EADE0CAAC}"/>
                  </a:ext>
                </a:extLst>
              </p:cNvPr>
              <p:cNvPicPr>
                <a:picLocks noChangeAspect="1"/>
              </p:cNvPicPr>
              <p:nvPr/>
            </p:nvPicPr>
            <p:blipFill rotWithShape="1">
              <a:blip r:embed="rId7"/>
              <a:srcRect b="7285"/>
              <a:stretch/>
            </p:blipFill>
            <p:spPr>
              <a:xfrm>
                <a:off x="25181281" y="6400800"/>
                <a:ext cx="10571598" cy="6954829"/>
              </a:xfrm>
              <a:prstGeom prst="rect">
                <a:avLst/>
              </a:prstGeom>
            </p:spPr>
          </p:pic>
          <p:pic>
            <p:nvPicPr>
              <p:cNvPr id="55" name="Picture 54">
                <a:extLst>
                  <a:ext uri="{FF2B5EF4-FFF2-40B4-BE49-F238E27FC236}">
                    <a16:creationId xmlns:a16="http://schemas.microsoft.com/office/drawing/2014/main" id="{07B4B48D-68AF-DD55-0C3C-E3EC63D6D8A1}"/>
                  </a:ext>
                </a:extLst>
              </p:cNvPr>
              <p:cNvPicPr>
                <a:picLocks noChangeAspect="1"/>
              </p:cNvPicPr>
              <p:nvPr/>
            </p:nvPicPr>
            <p:blipFill rotWithShape="1">
              <a:blip r:embed="rId8"/>
              <a:srcRect b="10258"/>
              <a:stretch/>
            </p:blipFill>
            <p:spPr>
              <a:xfrm>
                <a:off x="25226146" y="13411200"/>
                <a:ext cx="10511654" cy="6684577"/>
              </a:xfrm>
              <a:prstGeom prst="rect">
                <a:avLst/>
              </a:prstGeom>
            </p:spPr>
          </p:pic>
          <p:sp>
            <p:nvSpPr>
              <p:cNvPr id="56" name="Rectangle 55">
                <a:extLst>
                  <a:ext uri="{FF2B5EF4-FFF2-40B4-BE49-F238E27FC236}">
                    <a16:creationId xmlns:a16="http://schemas.microsoft.com/office/drawing/2014/main" id="{EE569E62-C3B0-4A78-11F8-F6615D1DCBF8}"/>
                  </a:ext>
                </a:extLst>
              </p:cNvPr>
              <p:cNvSpPr/>
              <p:nvPr/>
            </p:nvSpPr>
            <p:spPr>
              <a:xfrm>
                <a:off x="25147256" y="6430853"/>
                <a:ext cx="10614501" cy="136649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ight Arrow 54">
              <a:extLst>
                <a:ext uri="{FF2B5EF4-FFF2-40B4-BE49-F238E27FC236}">
                  <a16:creationId xmlns:a16="http://schemas.microsoft.com/office/drawing/2014/main" id="{270B59E2-C228-0613-D322-2272E572B2A8}"/>
                </a:ext>
              </a:extLst>
            </p:cNvPr>
            <p:cNvSpPr/>
            <p:nvPr/>
          </p:nvSpPr>
          <p:spPr>
            <a:xfrm>
              <a:off x="28401427" y="7864451"/>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Right Arrow 54">
              <a:extLst>
                <a:ext uri="{FF2B5EF4-FFF2-40B4-BE49-F238E27FC236}">
                  <a16:creationId xmlns:a16="http://schemas.microsoft.com/office/drawing/2014/main" id="{C3041F10-2704-6581-B1B8-293309885AA1}"/>
                </a:ext>
              </a:extLst>
            </p:cNvPr>
            <p:cNvSpPr/>
            <p:nvPr/>
          </p:nvSpPr>
          <p:spPr>
            <a:xfrm>
              <a:off x="28401427" y="14831568"/>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2" name="Rectangle 61">
            <a:extLst>
              <a:ext uri="{FF2B5EF4-FFF2-40B4-BE49-F238E27FC236}">
                <a16:creationId xmlns:a16="http://schemas.microsoft.com/office/drawing/2014/main" id="{C1C640C4-F2D3-B577-5128-3283335225B8}"/>
              </a:ext>
            </a:extLst>
          </p:cNvPr>
          <p:cNvSpPr/>
          <p:nvPr/>
        </p:nvSpPr>
        <p:spPr>
          <a:xfrm>
            <a:off x="25174454" y="21987150"/>
            <a:ext cx="10587302" cy="79815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6F0450F-1683-F7EC-97E5-3A70DFA37B0E}"/>
              </a:ext>
            </a:extLst>
          </p:cNvPr>
          <p:cNvSpPr/>
          <p:nvPr/>
        </p:nvSpPr>
        <p:spPr>
          <a:xfrm>
            <a:off x="36038934" y="6659453"/>
            <a:ext cx="1446543" cy="15701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3D39045-B28D-FC13-D346-EEA025FDCD73}"/>
              </a:ext>
            </a:extLst>
          </p:cNvPr>
          <p:cNvSpPr/>
          <p:nvPr/>
        </p:nvSpPr>
        <p:spPr>
          <a:xfrm>
            <a:off x="36191334" y="6811853"/>
            <a:ext cx="1446543" cy="15701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DEF53CBB-7A5B-4E1E-871B-F28F74713324}"/>
              </a:ext>
            </a:extLst>
          </p:cNvPr>
          <p:cNvGrpSpPr/>
          <p:nvPr/>
        </p:nvGrpSpPr>
        <p:grpSpPr>
          <a:xfrm>
            <a:off x="945784" y="22709187"/>
            <a:ext cx="10641973" cy="1077167"/>
            <a:chOff x="25661418" y="26828806"/>
            <a:chExt cx="10634472" cy="1042619"/>
          </a:xfrm>
        </p:grpSpPr>
        <p:sp>
          <p:nvSpPr>
            <p:cNvPr id="69" name="Text Box 11">
              <a:extLst>
                <a:ext uri="{FF2B5EF4-FFF2-40B4-BE49-F238E27FC236}">
                  <a16:creationId xmlns:a16="http://schemas.microsoft.com/office/drawing/2014/main" id="{3961D2BA-5773-5220-0044-531D30C47689}"/>
                </a:ext>
              </a:extLst>
            </p:cNvPr>
            <p:cNvSpPr txBox="1">
              <a:spLocks noChangeArrowheads="1"/>
            </p:cNvSpPr>
            <p:nvPr/>
          </p:nvSpPr>
          <p:spPr bwMode="auto">
            <a:xfrm>
              <a:off x="25786107" y="26828806"/>
              <a:ext cx="10487491" cy="92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525" tIns="63260" rIns="126525" bIns="63260">
              <a:spAutoFit/>
            </a:bodyPr>
            <a:lstStyle>
              <a:defPPr>
                <a:defRPr lang="en-US"/>
              </a:defPPr>
              <a:lvl1pPr>
                <a:lnSpc>
                  <a:spcPct val="110000"/>
                </a:lnSpc>
                <a:defRPr sz="5400" b="1">
                  <a:solidFill>
                    <a:srgbClr val="000099"/>
                  </a:solidFill>
                  <a:latin typeface="Aharoni" pitchFamily="2" charset="-79"/>
                  <a:cs typeface="Aharoni" pitchFamily="2" charset="-79"/>
                </a:defRPr>
              </a:lvl1pPr>
              <a:lvl2pPr marL="742950" indent="-285750">
                <a:defRPr>
                  <a:latin typeface="Garamond" pitchFamily="18" charset="0"/>
                </a:defRPr>
              </a:lvl2pPr>
              <a:lvl3pPr marL="1143000" indent="-228600">
                <a:defRPr>
                  <a:latin typeface="Garamond" pitchFamily="18" charset="0"/>
                </a:defRPr>
              </a:lvl3pPr>
              <a:lvl4pPr marL="1600200" indent="-228600">
                <a:defRPr>
                  <a:latin typeface="Garamond" pitchFamily="18" charset="0"/>
                </a:defRPr>
              </a:lvl4pPr>
              <a:lvl5pPr marL="2057400" indent="-228600">
                <a:defRPr>
                  <a:latin typeface="Garamond" pitchFamily="18" charset="0"/>
                </a:defRPr>
              </a:lvl5pPr>
              <a:lvl6pPr marL="2514600" indent="-228600" algn="ctr" eaLnBrk="0" fontAlgn="base" hangingPunct="0">
                <a:spcBef>
                  <a:spcPct val="0"/>
                </a:spcBef>
                <a:spcAft>
                  <a:spcPct val="0"/>
                </a:spcAft>
                <a:defRPr>
                  <a:latin typeface="Garamond" pitchFamily="18" charset="0"/>
                </a:defRPr>
              </a:lvl6pPr>
              <a:lvl7pPr marL="2971800" indent="-228600" algn="ctr" eaLnBrk="0" fontAlgn="base" hangingPunct="0">
                <a:spcBef>
                  <a:spcPct val="0"/>
                </a:spcBef>
                <a:spcAft>
                  <a:spcPct val="0"/>
                </a:spcAft>
                <a:defRPr>
                  <a:latin typeface="Garamond" pitchFamily="18" charset="0"/>
                </a:defRPr>
              </a:lvl7pPr>
              <a:lvl8pPr marL="3429000" indent="-228600" algn="ctr" eaLnBrk="0" fontAlgn="base" hangingPunct="0">
                <a:spcBef>
                  <a:spcPct val="0"/>
                </a:spcBef>
                <a:spcAft>
                  <a:spcPct val="0"/>
                </a:spcAft>
                <a:defRPr>
                  <a:latin typeface="Garamond" pitchFamily="18" charset="0"/>
                </a:defRPr>
              </a:lvl8pPr>
              <a:lvl9pPr marL="3886200" indent="-228600" algn="ctr" eaLnBrk="0" fontAlgn="base" hangingPunct="0">
                <a:spcBef>
                  <a:spcPct val="0"/>
                </a:spcBef>
                <a:spcAft>
                  <a:spcPct val="0"/>
                </a:spcAft>
                <a:defRPr>
                  <a:latin typeface="Garamond" pitchFamily="18" charset="0"/>
                </a:defRPr>
              </a:lvl9pPr>
            </a:lstStyle>
            <a:p>
              <a:r>
                <a:rPr lang="en-US" dirty="0">
                  <a:latin typeface="Verdana" panose="020B0604030504040204" pitchFamily="34" charset="0"/>
                  <a:ea typeface="Verdana" panose="020B0604030504040204" pitchFamily="34" charset="0"/>
                </a:rPr>
                <a:t>Clinical Case</a:t>
              </a:r>
            </a:p>
          </p:txBody>
        </p:sp>
        <p:sp>
          <p:nvSpPr>
            <p:cNvPr id="70" name="Line 44">
              <a:extLst>
                <a:ext uri="{FF2B5EF4-FFF2-40B4-BE49-F238E27FC236}">
                  <a16:creationId xmlns:a16="http://schemas.microsoft.com/office/drawing/2014/main" id="{F3BE2AE7-C2B4-3436-2266-711D872473ED}"/>
                </a:ext>
              </a:extLst>
            </p:cNvPr>
            <p:cNvSpPr>
              <a:spLocks noChangeShapeType="1"/>
            </p:cNvSpPr>
            <p:nvPr/>
          </p:nvSpPr>
          <p:spPr bwMode="auto">
            <a:xfrm>
              <a:off x="25661418" y="27871425"/>
              <a:ext cx="10634472" cy="0"/>
            </a:xfrm>
            <a:prstGeom prst="line">
              <a:avLst/>
            </a:prstGeom>
            <a:noFill/>
            <a:ln w="57150">
              <a:solidFill>
                <a:srgbClr val="F39D03"/>
              </a:solidFill>
              <a:round/>
              <a:headEnd/>
              <a:tailEnd/>
            </a:ln>
            <a:extLst>
              <a:ext uri="{909E8E84-426E-40DD-AFC4-6F175D3DCCD1}">
                <a14:hiddenFill xmlns:a14="http://schemas.microsoft.com/office/drawing/2010/main">
                  <a:noFill/>
                </a14:hiddenFill>
              </a:ext>
            </a:extLst>
          </p:spPr>
          <p:txBody>
            <a:bodyPr wrap="none" anchor="ctr"/>
            <a:lstStyle/>
            <a:p>
              <a:pPr algn="just"/>
              <a:endParaRPr lang="en-US" sz="12184" dirty="0"/>
            </a:p>
          </p:txBody>
        </p:sp>
      </p:grpSp>
      <p:sp>
        <p:nvSpPr>
          <p:cNvPr id="71" name="TextBox 70">
            <a:extLst>
              <a:ext uri="{FF2B5EF4-FFF2-40B4-BE49-F238E27FC236}">
                <a16:creationId xmlns:a16="http://schemas.microsoft.com/office/drawing/2014/main" id="{FF1DEFD1-176E-6509-76E2-3A19EE36860E}"/>
              </a:ext>
            </a:extLst>
          </p:cNvPr>
          <p:cNvSpPr txBox="1"/>
          <p:nvPr/>
        </p:nvSpPr>
        <p:spPr>
          <a:xfrm>
            <a:off x="847480" y="24269754"/>
            <a:ext cx="10663916" cy="7886646"/>
          </a:xfrm>
          <a:prstGeom prst="rect">
            <a:avLst/>
          </a:prstGeom>
          <a:noFill/>
        </p:spPr>
        <p:txBody>
          <a:bodyPr wrap="square" rtlCol="0">
            <a:spAutoFit/>
          </a:bodyPr>
          <a:lstStyle>
            <a:defPPr>
              <a:defRPr lang="en-US"/>
            </a:defPPr>
            <a:lvl1pPr marL="571500" indent="-571500" algn="just">
              <a:lnSpc>
                <a:spcPts val="5500"/>
              </a:lnSpc>
              <a:spcBef>
                <a:spcPts val="600"/>
              </a:spcBef>
              <a:spcAft>
                <a:spcPts val="600"/>
              </a:spcAft>
              <a:buFont typeface="Arial" panose="020B0604020202020204" pitchFamily="34" charset="0"/>
              <a:buChar char="•"/>
              <a:defRPr sz="4000" kern="100">
                <a:solidFill>
                  <a:srgbClr val="000000"/>
                </a:solidFill>
                <a:effectLst/>
                <a:latin typeface="Verdana" panose="020B0604030504040204" pitchFamily="34" charset="0"/>
                <a:ea typeface="Verdana" panose="020B0604030504040204" pitchFamily="34" charset="0"/>
                <a:cs typeface="Calibri" panose="020F0502020204030204" pitchFamily="34" charset="0"/>
              </a:defRPr>
            </a:lvl1pPr>
          </a:lstStyle>
          <a:p>
            <a:pPr marL="365760" indent="-365760">
              <a:lnSpc>
                <a:spcPts val="5000"/>
              </a:lnSpc>
              <a:buFont typeface="Arial" panose="020B0604020202020204" pitchFamily="34" charset="0"/>
              <a:buChar char="•"/>
            </a:pPr>
            <a:r>
              <a:rPr lang="en-US" sz="4000" dirty="0"/>
              <a:t>A 68-year-old woman with a medical history of hypertension, dyslipidemia, diabetes mellitus, obesity class III, and hypothyroidism, presented with elevated blood pressure, constant retrosternal chest pain, nausea, dizziness, and confusion of two days evolution.</a:t>
            </a:r>
          </a:p>
          <a:p>
            <a:pPr marL="365760" indent="-365760">
              <a:lnSpc>
                <a:spcPts val="5000"/>
              </a:lnSpc>
              <a:buFont typeface="Arial" panose="020B0604020202020204" pitchFamily="34" charset="0"/>
              <a:buChar char="•"/>
            </a:pPr>
            <a:r>
              <a:rPr lang="en-US" sz="4000" dirty="0"/>
              <a:t>Initial evaluation including cardiac enzymes and thyroid-stimulating hormone (TSH) showed no abnormalities. </a:t>
            </a:r>
          </a:p>
        </p:txBody>
      </p:sp>
    </p:spTree>
    <p:extLst>
      <p:ext uri="{BB962C8B-B14F-4D97-AF65-F5344CB8AC3E}">
        <p14:creationId xmlns:p14="http://schemas.microsoft.com/office/powerpoint/2010/main" val="2389415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35576</TotalTime>
  <Words>764</Words>
  <Application>Microsoft Macintosh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Aharoni</vt:lpstr>
      <vt:lpstr>Arial</vt:lpstr>
      <vt:lpstr>Calibri</vt:lpstr>
      <vt:lpstr>Goudy Old Style</vt:lpstr>
      <vt:lpstr>Verdana</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Villarreal</dc:creator>
  <cp:lastModifiedBy>André Medina</cp:lastModifiedBy>
  <cp:revision>235</cp:revision>
  <cp:lastPrinted>2015-03-23T17:42:21Z</cp:lastPrinted>
  <dcterms:created xsi:type="dcterms:W3CDTF">2014-05-13T19:53:59Z</dcterms:created>
  <dcterms:modified xsi:type="dcterms:W3CDTF">2024-02-21T01:14:39Z</dcterms:modified>
</cp:coreProperties>
</file>