
<file path=[Content_Types].xml><?xml version="1.0" encoding="utf-8"?>
<Types xmlns="http://schemas.openxmlformats.org/package/2006/content-types">
  <Default Extension="1" ContentType="image/jpeg"/>
  <Default Extension="2" ContentType="image/jpeg"/>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Default Extension="ZcByJb71v76qwaiQWK76wzvAXAOZ5"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 id="2147483648" r:id="rId2"/>
  </p:sldMasterIdLst>
  <p:notesMasterIdLst>
    <p:notesMasterId r:id="rId50"/>
  </p:notesMasterIdLst>
  <p:handoutMasterIdLst>
    <p:handoutMasterId r:id="rId51"/>
  </p:handoutMasterIdLst>
  <p:sldIdLst>
    <p:sldId id="402" r:id="rId3"/>
    <p:sldId id="310" r:id="rId4"/>
    <p:sldId id="422" r:id="rId5"/>
    <p:sldId id="309" r:id="rId6"/>
    <p:sldId id="308" r:id="rId7"/>
    <p:sldId id="316" r:id="rId8"/>
    <p:sldId id="403" r:id="rId9"/>
    <p:sldId id="404" r:id="rId10"/>
    <p:sldId id="405" r:id="rId11"/>
    <p:sldId id="406" r:id="rId12"/>
    <p:sldId id="407" r:id="rId13"/>
    <p:sldId id="408" r:id="rId14"/>
    <p:sldId id="409" r:id="rId15"/>
    <p:sldId id="410" r:id="rId16"/>
    <p:sldId id="411" r:id="rId17"/>
    <p:sldId id="412" r:id="rId18"/>
    <p:sldId id="413" r:id="rId19"/>
    <p:sldId id="414" r:id="rId20"/>
    <p:sldId id="415" r:id="rId21"/>
    <p:sldId id="416" r:id="rId22"/>
    <p:sldId id="270" r:id="rId23"/>
    <p:sldId id="375" r:id="rId24"/>
    <p:sldId id="362" r:id="rId25"/>
    <p:sldId id="379" r:id="rId26"/>
    <p:sldId id="359" r:id="rId27"/>
    <p:sldId id="363" r:id="rId28"/>
    <p:sldId id="376" r:id="rId29"/>
    <p:sldId id="377" r:id="rId30"/>
    <p:sldId id="378" r:id="rId31"/>
    <p:sldId id="417" r:id="rId32"/>
    <p:sldId id="418" r:id="rId33"/>
    <p:sldId id="419" r:id="rId34"/>
    <p:sldId id="420" r:id="rId35"/>
    <p:sldId id="421" r:id="rId36"/>
    <p:sldId id="324" r:id="rId37"/>
    <p:sldId id="365" r:id="rId38"/>
    <p:sldId id="317" r:id="rId39"/>
    <p:sldId id="384" r:id="rId40"/>
    <p:sldId id="423" r:id="rId41"/>
    <p:sldId id="314" r:id="rId42"/>
    <p:sldId id="381" r:id="rId43"/>
    <p:sldId id="347" r:id="rId44"/>
    <p:sldId id="312" r:id="rId45"/>
    <p:sldId id="424" r:id="rId46"/>
    <p:sldId id="425" r:id="rId47"/>
    <p:sldId id="426" r:id="rId48"/>
    <p:sldId id="427" r:id="rId4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C0BC00"/>
    <a:srgbClr val="CCCC00"/>
    <a:srgbClr val="EBE600"/>
    <a:srgbClr val="EE8E00"/>
    <a:srgbClr val="E6005D"/>
    <a:srgbClr val="FF0066"/>
    <a:srgbClr val="EE72E8"/>
    <a:srgbClr val="FF33CC"/>
    <a:srgbClr val="6E83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94660"/>
  </p:normalViewPr>
  <p:slideViewPr>
    <p:cSldViewPr snapToGrid="0">
      <p:cViewPr varScale="1">
        <p:scale>
          <a:sx n="75" d="100"/>
          <a:sy n="75" d="100"/>
        </p:scale>
        <p:origin x="19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735" cy="466088"/>
          </a:xfrm>
          <a:prstGeom prst="rect">
            <a:avLst/>
          </a:prstGeom>
        </p:spPr>
        <p:txBody>
          <a:bodyPr vert="horz" lIns="91294" tIns="45647" rIns="91294" bIns="45647" rtlCol="0"/>
          <a:lstStyle>
            <a:lvl1pPr algn="l">
              <a:defRPr sz="1200"/>
            </a:lvl1pPr>
          </a:lstStyle>
          <a:p>
            <a:endParaRPr lang="es-PR"/>
          </a:p>
        </p:txBody>
      </p:sp>
      <p:sp>
        <p:nvSpPr>
          <p:cNvPr id="3" name="Date Placeholder 2"/>
          <p:cNvSpPr>
            <a:spLocks noGrp="1"/>
          </p:cNvSpPr>
          <p:nvPr>
            <p:ph type="dt" sz="quarter" idx="1"/>
          </p:nvPr>
        </p:nvSpPr>
        <p:spPr>
          <a:xfrm>
            <a:off x="3971081" y="1"/>
            <a:ext cx="3037735" cy="466088"/>
          </a:xfrm>
          <a:prstGeom prst="rect">
            <a:avLst/>
          </a:prstGeom>
        </p:spPr>
        <p:txBody>
          <a:bodyPr vert="horz" lIns="91294" tIns="45647" rIns="91294" bIns="45647" rtlCol="0"/>
          <a:lstStyle>
            <a:lvl1pPr algn="r">
              <a:defRPr sz="1200"/>
            </a:lvl1pPr>
          </a:lstStyle>
          <a:p>
            <a:fld id="{56071DCC-9F41-4365-9305-A9AEA2B405B4}" type="datetimeFigureOut">
              <a:rPr lang="es-PR" smtClean="0"/>
              <a:t>03/07/2024</a:t>
            </a:fld>
            <a:endParaRPr lang="es-PR"/>
          </a:p>
        </p:txBody>
      </p:sp>
      <p:sp>
        <p:nvSpPr>
          <p:cNvPr id="4" name="Footer Placeholder 3"/>
          <p:cNvSpPr>
            <a:spLocks noGrp="1"/>
          </p:cNvSpPr>
          <p:nvPr>
            <p:ph type="ftr" sz="quarter" idx="2"/>
          </p:nvPr>
        </p:nvSpPr>
        <p:spPr>
          <a:xfrm>
            <a:off x="0" y="8830312"/>
            <a:ext cx="3037735" cy="466088"/>
          </a:xfrm>
          <a:prstGeom prst="rect">
            <a:avLst/>
          </a:prstGeom>
        </p:spPr>
        <p:txBody>
          <a:bodyPr vert="horz" lIns="91294" tIns="45647" rIns="91294" bIns="45647" rtlCol="0" anchor="b"/>
          <a:lstStyle>
            <a:lvl1pPr algn="l">
              <a:defRPr sz="1200"/>
            </a:lvl1pPr>
          </a:lstStyle>
          <a:p>
            <a:endParaRPr lang="es-PR"/>
          </a:p>
        </p:txBody>
      </p:sp>
      <p:sp>
        <p:nvSpPr>
          <p:cNvPr id="5" name="Slide Number Placeholder 4"/>
          <p:cNvSpPr>
            <a:spLocks noGrp="1"/>
          </p:cNvSpPr>
          <p:nvPr>
            <p:ph type="sldNum" sz="quarter" idx="3"/>
          </p:nvPr>
        </p:nvSpPr>
        <p:spPr>
          <a:xfrm>
            <a:off x="3971081" y="8830312"/>
            <a:ext cx="3037735" cy="466088"/>
          </a:xfrm>
          <a:prstGeom prst="rect">
            <a:avLst/>
          </a:prstGeom>
        </p:spPr>
        <p:txBody>
          <a:bodyPr vert="horz" lIns="91294" tIns="45647" rIns="91294" bIns="45647" rtlCol="0" anchor="b"/>
          <a:lstStyle>
            <a:lvl1pPr algn="r">
              <a:defRPr sz="1200"/>
            </a:lvl1pPr>
          </a:lstStyle>
          <a:p>
            <a:fld id="{88CFD5D6-1214-4BB3-B578-6E153E3B1EB9}" type="slidenum">
              <a:rPr lang="es-PR" smtClean="0"/>
              <a:t>‹#›</a:t>
            </a:fld>
            <a:endParaRPr lang="es-PR"/>
          </a:p>
        </p:txBody>
      </p:sp>
    </p:spTree>
    <p:extLst>
      <p:ext uri="{BB962C8B-B14F-4D97-AF65-F5344CB8AC3E}">
        <p14:creationId xmlns:p14="http://schemas.microsoft.com/office/powerpoint/2010/main" val="3843568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735" cy="466088"/>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idx="1"/>
          </p:nvPr>
        </p:nvSpPr>
        <p:spPr>
          <a:xfrm>
            <a:off x="3971081" y="1"/>
            <a:ext cx="3037735" cy="466088"/>
          </a:xfrm>
          <a:prstGeom prst="rect">
            <a:avLst/>
          </a:prstGeom>
        </p:spPr>
        <p:txBody>
          <a:bodyPr vert="horz" lIns="91294" tIns="45647" rIns="91294" bIns="45647" rtlCol="0"/>
          <a:lstStyle>
            <a:lvl1pPr algn="r">
              <a:defRPr sz="1200"/>
            </a:lvl1pPr>
          </a:lstStyle>
          <a:p>
            <a:fld id="{47E735B5-F4FB-481D-A770-07D23EC6244E}" type="datetimeFigureOut">
              <a:rPr lang="en-US" smtClean="0"/>
              <a:t>3/7/2024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294" tIns="45647" rIns="91294" bIns="45647" rtlCol="0" anchor="ctr"/>
          <a:lstStyle/>
          <a:p>
            <a:endParaRPr lang="en-US"/>
          </a:p>
        </p:txBody>
      </p:sp>
      <p:sp>
        <p:nvSpPr>
          <p:cNvPr id="5" name="Notes Placeholder 4"/>
          <p:cNvSpPr>
            <a:spLocks noGrp="1"/>
          </p:cNvSpPr>
          <p:nvPr>
            <p:ph type="body" sz="quarter" idx="3"/>
          </p:nvPr>
        </p:nvSpPr>
        <p:spPr>
          <a:xfrm>
            <a:off x="700406" y="4473813"/>
            <a:ext cx="5609588" cy="3660537"/>
          </a:xfrm>
          <a:prstGeom prst="rect">
            <a:avLst/>
          </a:prstGeom>
        </p:spPr>
        <p:txBody>
          <a:bodyPr vert="horz" lIns="91294" tIns="45647" rIns="91294" bIns="4564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312"/>
            <a:ext cx="3037735" cy="466088"/>
          </a:xfrm>
          <a:prstGeom prst="rect">
            <a:avLst/>
          </a:prstGeom>
        </p:spPr>
        <p:txBody>
          <a:bodyPr vert="horz" lIns="91294" tIns="45647" rIns="91294" bIns="45647" rtlCol="0" anchor="b"/>
          <a:lstStyle>
            <a:lvl1pPr algn="l">
              <a:defRPr sz="1200"/>
            </a:lvl1pPr>
          </a:lstStyle>
          <a:p>
            <a:endParaRPr lang="en-US"/>
          </a:p>
        </p:txBody>
      </p:sp>
      <p:sp>
        <p:nvSpPr>
          <p:cNvPr id="7" name="Slide Number Placeholder 6"/>
          <p:cNvSpPr>
            <a:spLocks noGrp="1"/>
          </p:cNvSpPr>
          <p:nvPr>
            <p:ph type="sldNum" sz="quarter" idx="5"/>
          </p:nvPr>
        </p:nvSpPr>
        <p:spPr>
          <a:xfrm>
            <a:off x="3971081" y="8830312"/>
            <a:ext cx="3037735" cy="466088"/>
          </a:xfrm>
          <a:prstGeom prst="rect">
            <a:avLst/>
          </a:prstGeom>
        </p:spPr>
        <p:txBody>
          <a:bodyPr vert="horz" lIns="91294" tIns="45647" rIns="91294" bIns="45647" rtlCol="0" anchor="b"/>
          <a:lstStyle>
            <a:lvl1pPr algn="r">
              <a:defRPr sz="1200"/>
            </a:lvl1pPr>
          </a:lstStyle>
          <a:p>
            <a:fld id="{C8B41961-6DE3-41E0-9DA1-A0CE4BAB6919}" type="slidenum">
              <a:rPr lang="en-US" smtClean="0"/>
              <a:t>‹#›</a:t>
            </a:fld>
            <a:endParaRPr lang="en-US"/>
          </a:p>
        </p:txBody>
      </p:sp>
    </p:spTree>
    <p:extLst>
      <p:ext uri="{BB962C8B-B14F-4D97-AF65-F5344CB8AC3E}">
        <p14:creationId xmlns:p14="http://schemas.microsoft.com/office/powerpoint/2010/main" val="1906351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10"/>
          </p:nvPr>
        </p:nvSpPr>
        <p:spPr/>
        <p:txBody>
          <a:bodyPr/>
          <a:lstStyle/>
          <a:p>
            <a:fld id="{C8B41961-6DE3-41E0-9DA1-A0CE4BAB6919}" type="slidenum">
              <a:rPr lang="en-US" smtClean="0"/>
              <a:t>4</a:t>
            </a:fld>
            <a:endParaRPr lang="en-US"/>
          </a:p>
        </p:txBody>
      </p:sp>
    </p:spTree>
    <p:extLst>
      <p:ext uri="{BB962C8B-B14F-4D97-AF65-F5344CB8AC3E}">
        <p14:creationId xmlns:p14="http://schemas.microsoft.com/office/powerpoint/2010/main" val="4260224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err="1"/>
              <a:t>Lack</a:t>
            </a:r>
            <a:r>
              <a:rPr lang="es-PR" dirty="0"/>
              <a:t> of </a:t>
            </a:r>
            <a:r>
              <a:rPr lang="es-PR" dirty="0" err="1"/>
              <a:t>timely</a:t>
            </a:r>
            <a:r>
              <a:rPr lang="es-PR" dirty="0"/>
              <a:t> </a:t>
            </a:r>
            <a:r>
              <a:rPr lang="es-PR" dirty="0" err="1"/>
              <a:t>patient</a:t>
            </a:r>
            <a:r>
              <a:rPr lang="es-PR" dirty="0"/>
              <a:t> care - Falta de atención oportuna al paciente</a:t>
            </a:r>
          </a:p>
        </p:txBody>
      </p:sp>
      <p:sp>
        <p:nvSpPr>
          <p:cNvPr id="4" name="Slide Number Placeholder 3"/>
          <p:cNvSpPr>
            <a:spLocks noGrp="1"/>
          </p:cNvSpPr>
          <p:nvPr>
            <p:ph type="sldNum" sz="quarter" idx="5"/>
          </p:nvPr>
        </p:nvSpPr>
        <p:spPr/>
        <p:txBody>
          <a:bodyPr/>
          <a:lstStyle/>
          <a:p>
            <a:fld id="{C8B41961-6DE3-41E0-9DA1-A0CE4BAB6919}" type="slidenum">
              <a:rPr lang="en-US" smtClean="0"/>
              <a:t>36</a:t>
            </a:fld>
            <a:endParaRPr lang="en-US"/>
          </a:p>
        </p:txBody>
      </p:sp>
    </p:spTree>
    <p:extLst>
      <p:ext uri="{BB962C8B-B14F-4D97-AF65-F5344CB8AC3E}">
        <p14:creationId xmlns:p14="http://schemas.microsoft.com/office/powerpoint/2010/main" val="1328803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tTriangle">
            <a:avLst/>
          </a:prstGeom>
        </p:spPr>
        <p:txBody>
          <a:bodyPr/>
          <a:lstStyle>
            <a:lvl1pPr>
              <a:defRPr sz="1600"/>
            </a:lvl1pPr>
          </a:lstStyle>
          <a:p>
            <a:endParaRPr lang="id-ID" dirty="0"/>
          </a:p>
        </p:txBody>
      </p:sp>
    </p:spTree>
    <p:extLst>
      <p:ext uri="{BB962C8B-B14F-4D97-AF65-F5344CB8AC3E}">
        <p14:creationId xmlns:p14="http://schemas.microsoft.com/office/powerpoint/2010/main" val="33626043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grpSp>
        <p:nvGrpSpPr>
          <p:cNvPr id="4" name="Group 3"/>
          <p:cNvGrpSpPr/>
          <p:nvPr userDrawn="1"/>
        </p:nvGrpSpPr>
        <p:grpSpPr>
          <a:xfrm>
            <a:off x="8694208" y="0"/>
            <a:ext cx="3497792" cy="6858000"/>
            <a:chOff x="6629739" y="0"/>
            <a:chExt cx="5562261" cy="6858000"/>
          </a:xfrm>
        </p:grpSpPr>
        <p:sp>
          <p:nvSpPr>
            <p:cNvPr id="2" name="Rectangle 1"/>
            <p:cNvSpPr/>
            <p:nvPr userDrawn="1"/>
          </p:nvSpPr>
          <p:spPr>
            <a:xfrm>
              <a:off x="8721552" y="0"/>
              <a:ext cx="347044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 name="Right Triangle 2"/>
            <p:cNvSpPr/>
            <p:nvPr userDrawn="1"/>
          </p:nvSpPr>
          <p:spPr>
            <a:xfrm flipH="1">
              <a:off x="6629739" y="0"/>
              <a:ext cx="2091813" cy="6858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extLst>
      <p:ext uri="{BB962C8B-B14F-4D97-AF65-F5344CB8AC3E}">
        <p14:creationId xmlns:p14="http://schemas.microsoft.com/office/powerpoint/2010/main" val="39535805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grpSp>
        <p:nvGrpSpPr>
          <p:cNvPr id="4" name="Group 3"/>
          <p:cNvGrpSpPr/>
          <p:nvPr userDrawn="1"/>
        </p:nvGrpSpPr>
        <p:grpSpPr>
          <a:xfrm>
            <a:off x="1" y="0"/>
            <a:ext cx="12192000" cy="6858001"/>
            <a:chOff x="4087829" y="0"/>
            <a:chExt cx="8104173" cy="6858001"/>
          </a:xfrm>
        </p:grpSpPr>
        <p:sp>
          <p:nvSpPr>
            <p:cNvPr id="2" name="Rectangle 1"/>
            <p:cNvSpPr/>
            <p:nvPr userDrawn="1"/>
          </p:nvSpPr>
          <p:spPr>
            <a:xfrm>
              <a:off x="6179642" y="0"/>
              <a:ext cx="60123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ight Triangle 2"/>
            <p:cNvSpPr/>
            <p:nvPr userDrawn="1"/>
          </p:nvSpPr>
          <p:spPr>
            <a:xfrm flipH="1">
              <a:off x="4087829" y="1"/>
              <a:ext cx="2091813" cy="6858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extLst>
      <p:ext uri="{BB962C8B-B14F-4D97-AF65-F5344CB8AC3E}">
        <p14:creationId xmlns:p14="http://schemas.microsoft.com/office/powerpoint/2010/main" val="14903809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grpSp>
        <p:nvGrpSpPr>
          <p:cNvPr id="4" name="Group 3"/>
          <p:cNvGrpSpPr/>
          <p:nvPr userDrawn="1"/>
        </p:nvGrpSpPr>
        <p:grpSpPr>
          <a:xfrm>
            <a:off x="4209141" y="0"/>
            <a:ext cx="7982859" cy="6858001"/>
            <a:chOff x="4087829" y="0"/>
            <a:chExt cx="8104173" cy="6858001"/>
          </a:xfrm>
          <a:solidFill>
            <a:srgbClr val="F7941D"/>
          </a:solidFill>
        </p:grpSpPr>
        <p:sp>
          <p:nvSpPr>
            <p:cNvPr id="2" name="Rectangle 1"/>
            <p:cNvSpPr/>
            <p:nvPr userDrawn="1"/>
          </p:nvSpPr>
          <p:spPr>
            <a:xfrm>
              <a:off x="6179642" y="0"/>
              <a:ext cx="601236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ight Triangle 2"/>
            <p:cNvSpPr/>
            <p:nvPr userDrawn="1"/>
          </p:nvSpPr>
          <p:spPr>
            <a:xfrm flipH="1">
              <a:off x="4087829" y="1"/>
              <a:ext cx="2091813" cy="6858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extLst>
      <p:ext uri="{BB962C8B-B14F-4D97-AF65-F5344CB8AC3E}">
        <p14:creationId xmlns:p14="http://schemas.microsoft.com/office/powerpoint/2010/main" val="3118180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grpSp>
        <p:nvGrpSpPr>
          <p:cNvPr id="4" name="Group 3"/>
          <p:cNvGrpSpPr/>
          <p:nvPr userDrawn="1"/>
        </p:nvGrpSpPr>
        <p:grpSpPr>
          <a:xfrm>
            <a:off x="8694208" y="0"/>
            <a:ext cx="3497792" cy="6858000"/>
            <a:chOff x="6629739" y="0"/>
            <a:chExt cx="5562261" cy="6858000"/>
          </a:xfrm>
        </p:grpSpPr>
        <p:sp>
          <p:nvSpPr>
            <p:cNvPr id="2" name="Rectangle 1"/>
            <p:cNvSpPr/>
            <p:nvPr userDrawn="1"/>
          </p:nvSpPr>
          <p:spPr>
            <a:xfrm>
              <a:off x="8721552" y="0"/>
              <a:ext cx="3470448" cy="6858000"/>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 name="Right Triangle 2"/>
            <p:cNvSpPr/>
            <p:nvPr userDrawn="1"/>
          </p:nvSpPr>
          <p:spPr>
            <a:xfrm flipH="1">
              <a:off x="6629739" y="0"/>
              <a:ext cx="2091813" cy="6858000"/>
            </a:xfrm>
            <a:prstGeom prst="rtTriangle">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extLst>
      <p:ext uri="{BB962C8B-B14F-4D97-AF65-F5344CB8AC3E}">
        <p14:creationId xmlns:p14="http://schemas.microsoft.com/office/powerpoint/2010/main" val="15368385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grpSp>
        <p:nvGrpSpPr>
          <p:cNvPr id="4" name="Group 3"/>
          <p:cNvGrpSpPr/>
          <p:nvPr userDrawn="1"/>
        </p:nvGrpSpPr>
        <p:grpSpPr>
          <a:xfrm>
            <a:off x="0" y="-1"/>
            <a:ext cx="12192000" cy="6858001"/>
            <a:chOff x="4087829" y="0"/>
            <a:chExt cx="8104173" cy="6858001"/>
          </a:xfrm>
          <a:solidFill>
            <a:srgbClr val="F7941D"/>
          </a:solidFill>
        </p:grpSpPr>
        <p:sp>
          <p:nvSpPr>
            <p:cNvPr id="2" name="Rectangle 1"/>
            <p:cNvSpPr/>
            <p:nvPr userDrawn="1"/>
          </p:nvSpPr>
          <p:spPr>
            <a:xfrm>
              <a:off x="6179642" y="0"/>
              <a:ext cx="601236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ight Triangle 2"/>
            <p:cNvSpPr/>
            <p:nvPr userDrawn="1"/>
          </p:nvSpPr>
          <p:spPr>
            <a:xfrm flipH="1">
              <a:off x="4087829" y="1"/>
              <a:ext cx="2091813" cy="6858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extLst>
      <p:ext uri="{BB962C8B-B14F-4D97-AF65-F5344CB8AC3E}">
        <p14:creationId xmlns:p14="http://schemas.microsoft.com/office/powerpoint/2010/main" val="27469123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0" y="3606800"/>
            <a:ext cx="12192000" cy="2794001"/>
          </a:xfrm>
          <a:prstGeom prst="rect">
            <a:avLst/>
          </a:prstGeom>
        </p:spPr>
        <p:txBody>
          <a:bodyPr/>
          <a:lstStyle>
            <a:lvl1pPr>
              <a:defRPr sz="1600"/>
            </a:lvl1pPr>
          </a:lstStyle>
          <a:p>
            <a:endParaRPr lang="id-ID" dirty="0"/>
          </a:p>
        </p:txBody>
      </p:sp>
      <p:grpSp>
        <p:nvGrpSpPr>
          <p:cNvPr id="19" name="Group 18">
            <a:extLst>
              <a:ext uri="{FF2B5EF4-FFF2-40B4-BE49-F238E27FC236}">
                <a16:creationId xmlns:a16="http://schemas.microsoft.com/office/drawing/2014/main" id="{FAC84FF5-871E-644E-993C-3FC22E6D03C6}"/>
              </a:ext>
            </a:extLst>
          </p:cNvPr>
          <p:cNvGrpSpPr/>
          <p:nvPr userDrawn="1"/>
        </p:nvGrpSpPr>
        <p:grpSpPr>
          <a:xfrm>
            <a:off x="0" y="6408420"/>
            <a:ext cx="12192000" cy="457200"/>
            <a:chOff x="0" y="6400801"/>
            <a:chExt cx="12192000" cy="457200"/>
          </a:xfrm>
        </p:grpSpPr>
        <p:sp>
          <p:nvSpPr>
            <p:cNvPr id="20" name="Rectangle 19">
              <a:extLst>
                <a:ext uri="{FF2B5EF4-FFF2-40B4-BE49-F238E27FC236}">
                  <a16:creationId xmlns:a16="http://schemas.microsoft.com/office/drawing/2014/main" id="{A58DA63B-5B53-9646-85EF-A9B03A80275C}"/>
                </a:ext>
              </a:extLst>
            </p:cNvPr>
            <p:cNvSpPr/>
            <p:nvPr userDrawn="1"/>
          </p:nvSpPr>
          <p:spPr>
            <a:xfrm>
              <a:off x="0" y="6400801"/>
              <a:ext cx="12192000" cy="4572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1" name="Title 1">
              <a:extLst>
                <a:ext uri="{FF2B5EF4-FFF2-40B4-BE49-F238E27FC236}">
                  <a16:creationId xmlns:a16="http://schemas.microsoft.com/office/drawing/2014/main" id="{CD891B3B-1B0E-3345-89DF-763907452358}"/>
                </a:ext>
              </a:extLst>
            </p:cNvPr>
            <p:cNvSpPr txBox="1">
              <a:spLocks/>
            </p:cNvSpPr>
            <p:nvPr userDrawn="1"/>
          </p:nvSpPr>
          <p:spPr>
            <a:xfrm>
              <a:off x="3989721" y="6400801"/>
              <a:ext cx="4212557" cy="457200"/>
            </a:xfrm>
            <a:prstGeom prst="parallelogram">
              <a:avLst>
                <a:gd name="adj" fmla="val 30556"/>
              </a:avLst>
            </a:prstGeom>
            <a:solidFill>
              <a:srgbClr val="009193"/>
            </a:solidFill>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id-ID" sz="1400" b="1" i="0" dirty="0" err="1">
                  <a:solidFill>
                    <a:schemeClr val="bg1"/>
                  </a:solidFill>
                  <a:latin typeface="Gotham Black" pitchFamily="2" charset="0"/>
                  <a:cs typeface="Gotham Black" pitchFamily="2" charset="0"/>
                </a:rPr>
                <a:t>psm.edu</a:t>
              </a:r>
              <a:endParaRPr lang="en-US" sz="1400" b="1" i="0" dirty="0">
                <a:solidFill>
                  <a:schemeClr val="bg1"/>
                </a:solidFill>
                <a:latin typeface="Gotham Black" pitchFamily="2" charset="0"/>
                <a:cs typeface="Gotham Black" pitchFamily="2" charset="0"/>
              </a:endParaRPr>
            </a:p>
          </p:txBody>
        </p:sp>
      </p:grpSp>
      <p:pic>
        <p:nvPicPr>
          <p:cNvPr id="22" name="Picture 21">
            <a:extLst>
              <a:ext uri="{FF2B5EF4-FFF2-40B4-BE49-F238E27FC236}">
                <a16:creationId xmlns:a16="http://schemas.microsoft.com/office/drawing/2014/main" id="{80C79C8E-5606-D646-A481-DECD19BD24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565" y="6454305"/>
            <a:ext cx="954629" cy="336290"/>
          </a:xfrm>
          <a:prstGeom prst="rect">
            <a:avLst/>
          </a:prstGeom>
        </p:spPr>
      </p:pic>
      <p:pic>
        <p:nvPicPr>
          <p:cNvPr id="23" name="Picture 22">
            <a:extLst>
              <a:ext uri="{FF2B5EF4-FFF2-40B4-BE49-F238E27FC236}">
                <a16:creationId xmlns:a16="http://schemas.microsoft.com/office/drawing/2014/main" id="{553DD95C-5D2E-9D4B-AADD-31A35604F7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88959" y="6456713"/>
            <a:ext cx="364906" cy="360613"/>
          </a:xfrm>
          <a:prstGeom prst="rect">
            <a:avLst/>
          </a:prstGeom>
        </p:spPr>
      </p:pic>
    </p:spTree>
    <p:extLst>
      <p:ext uri="{BB962C8B-B14F-4D97-AF65-F5344CB8AC3E}">
        <p14:creationId xmlns:p14="http://schemas.microsoft.com/office/powerpoint/2010/main" val="24310055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0" y="0"/>
            <a:ext cx="5384800" cy="6858000"/>
          </a:xfrm>
          <a:prstGeom prst="rect">
            <a:avLst/>
          </a:prstGeom>
        </p:spPr>
        <p:txBody>
          <a:bodyPr/>
          <a:lstStyle>
            <a:lvl1pPr>
              <a:defRPr sz="1600"/>
            </a:lvl1pPr>
          </a:lstStyle>
          <a:p>
            <a:endParaRPr lang="id-ID" dirty="0"/>
          </a:p>
        </p:txBody>
      </p:sp>
      <p:grpSp>
        <p:nvGrpSpPr>
          <p:cNvPr id="8" name="Group 7">
            <a:extLst>
              <a:ext uri="{FF2B5EF4-FFF2-40B4-BE49-F238E27FC236}">
                <a16:creationId xmlns:a16="http://schemas.microsoft.com/office/drawing/2014/main" id="{6B014C31-4477-BD48-ADBC-E8EA95665CBB}"/>
              </a:ext>
            </a:extLst>
          </p:cNvPr>
          <p:cNvGrpSpPr/>
          <p:nvPr userDrawn="1"/>
        </p:nvGrpSpPr>
        <p:grpSpPr>
          <a:xfrm>
            <a:off x="0" y="6408420"/>
            <a:ext cx="12192000" cy="457200"/>
            <a:chOff x="0" y="6400801"/>
            <a:chExt cx="12192000" cy="457200"/>
          </a:xfrm>
        </p:grpSpPr>
        <p:sp>
          <p:nvSpPr>
            <p:cNvPr id="9" name="Rectangle 8">
              <a:extLst>
                <a:ext uri="{FF2B5EF4-FFF2-40B4-BE49-F238E27FC236}">
                  <a16:creationId xmlns:a16="http://schemas.microsoft.com/office/drawing/2014/main" id="{71252905-1975-8145-95A7-3499C85FF4E0}"/>
                </a:ext>
              </a:extLst>
            </p:cNvPr>
            <p:cNvSpPr/>
            <p:nvPr userDrawn="1"/>
          </p:nvSpPr>
          <p:spPr>
            <a:xfrm>
              <a:off x="0" y="6400801"/>
              <a:ext cx="12192000" cy="4572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0" name="Title 1">
              <a:extLst>
                <a:ext uri="{FF2B5EF4-FFF2-40B4-BE49-F238E27FC236}">
                  <a16:creationId xmlns:a16="http://schemas.microsoft.com/office/drawing/2014/main" id="{F032CEBD-1833-804F-9695-498C99065869}"/>
                </a:ext>
              </a:extLst>
            </p:cNvPr>
            <p:cNvSpPr txBox="1">
              <a:spLocks/>
            </p:cNvSpPr>
            <p:nvPr userDrawn="1"/>
          </p:nvSpPr>
          <p:spPr>
            <a:xfrm>
              <a:off x="3989721" y="6400801"/>
              <a:ext cx="4212557" cy="457200"/>
            </a:xfrm>
            <a:prstGeom prst="parallelogram">
              <a:avLst>
                <a:gd name="adj" fmla="val 30556"/>
              </a:avLst>
            </a:prstGeom>
            <a:solidFill>
              <a:srgbClr val="009193"/>
            </a:solidFill>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id-ID" sz="1400" b="1" i="0" dirty="0" err="1">
                  <a:solidFill>
                    <a:schemeClr val="bg1"/>
                  </a:solidFill>
                  <a:latin typeface="Gotham Black" pitchFamily="2" charset="0"/>
                  <a:cs typeface="Gotham Black" pitchFamily="2" charset="0"/>
                </a:rPr>
                <a:t>psm.edu</a:t>
              </a:r>
              <a:endParaRPr lang="en-US" sz="1400" b="1" i="0" dirty="0">
                <a:solidFill>
                  <a:schemeClr val="bg1"/>
                </a:solidFill>
                <a:latin typeface="Gotham Black" pitchFamily="2" charset="0"/>
                <a:cs typeface="Gotham Black" pitchFamily="2" charset="0"/>
              </a:endParaRPr>
            </a:p>
          </p:txBody>
        </p:sp>
      </p:grpSp>
      <p:pic>
        <p:nvPicPr>
          <p:cNvPr id="11" name="Picture 10">
            <a:extLst>
              <a:ext uri="{FF2B5EF4-FFF2-40B4-BE49-F238E27FC236}">
                <a16:creationId xmlns:a16="http://schemas.microsoft.com/office/drawing/2014/main" id="{3F806F90-F0A8-2A4D-A758-3B9C5D869C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565" y="6454305"/>
            <a:ext cx="954629" cy="336290"/>
          </a:xfrm>
          <a:prstGeom prst="rect">
            <a:avLst/>
          </a:prstGeom>
        </p:spPr>
      </p:pic>
      <p:pic>
        <p:nvPicPr>
          <p:cNvPr id="12" name="Picture 11">
            <a:extLst>
              <a:ext uri="{FF2B5EF4-FFF2-40B4-BE49-F238E27FC236}">
                <a16:creationId xmlns:a16="http://schemas.microsoft.com/office/drawing/2014/main" id="{D7B0644B-EDF0-FD4A-875B-B430A500DF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88959" y="6456713"/>
            <a:ext cx="364906" cy="360613"/>
          </a:xfrm>
          <a:prstGeom prst="rect">
            <a:avLst/>
          </a:prstGeom>
        </p:spPr>
      </p:pic>
    </p:spTree>
    <p:extLst>
      <p:ext uri="{BB962C8B-B14F-4D97-AF65-F5344CB8AC3E}">
        <p14:creationId xmlns:p14="http://schemas.microsoft.com/office/powerpoint/2010/main" val="31197105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0" y="0"/>
            <a:ext cx="3695700" cy="6858000"/>
          </a:xfrm>
          <a:prstGeom prst="rect">
            <a:avLst/>
          </a:prstGeom>
        </p:spPr>
        <p:txBody>
          <a:bodyPr/>
          <a:lstStyle>
            <a:lvl1pPr>
              <a:defRPr sz="1600"/>
            </a:lvl1pPr>
          </a:lstStyle>
          <a:p>
            <a:endParaRPr lang="id-ID" dirty="0"/>
          </a:p>
        </p:txBody>
      </p:sp>
    </p:spTree>
    <p:extLst>
      <p:ext uri="{BB962C8B-B14F-4D97-AF65-F5344CB8AC3E}">
        <p14:creationId xmlns:p14="http://schemas.microsoft.com/office/powerpoint/2010/main" val="25097507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1656589" y="2336800"/>
            <a:ext cx="3407968" cy="3503511"/>
          </a:xfrm>
          <a:custGeom>
            <a:avLst/>
            <a:gdLst>
              <a:gd name="connsiteX0" fmla="*/ 0 w 3584971"/>
              <a:gd name="connsiteY0" fmla="*/ 0 h 3410941"/>
              <a:gd name="connsiteX1" fmla="*/ 3584971 w 3584971"/>
              <a:gd name="connsiteY1" fmla="*/ 0 h 3410941"/>
              <a:gd name="connsiteX2" fmla="*/ 3584971 w 3584971"/>
              <a:gd name="connsiteY2" fmla="*/ 3410941 h 3410941"/>
              <a:gd name="connsiteX3" fmla="*/ 0 w 3584971"/>
              <a:gd name="connsiteY3" fmla="*/ 3410941 h 3410941"/>
              <a:gd name="connsiteX4" fmla="*/ 0 w 3584971"/>
              <a:gd name="connsiteY4" fmla="*/ 0 h 3410941"/>
              <a:gd name="connsiteX0" fmla="*/ 0 w 3584971"/>
              <a:gd name="connsiteY0" fmla="*/ 723900 h 4134841"/>
              <a:gd name="connsiteX1" fmla="*/ 3216671 w 3584971"/>
              <a:gd name="connsiteY1" fmla="*/ 0 h 4134841"/>
              <a:gd name="connsiteX2" fmla="*/ 3584971 w 3584971"/>
              <a:gd name="connsiteY2" fmla="*/ 4134841 h 4134841"/>
              <a:gd name="connsiteX3" fmla="*/ 0 w 3584971"/>
              <a:gd name="connsiteY3" fmla="*/ 4134841 h 4134841"/>
              <a:gd name="connsiteX4" fmla="*/ 0 w 3584971"/>
              <a:gd name="connsiteY4" fmla="*/ 723900 h 4134841"/>
              <a:gd name="connsiteX0" fmla="*/ 0 w 4664471"/>
              <a:gd name="connsiteY0" fmla="*/ 723900 h 4134841"/>
              <a:gd name="connsiteX1" fmla="*/ 3216671 w 4664471"/>
              <a:gd name="connsiteY1" fmla="*/ 0 h 4134841"/>
              <a:gd name="connsiteX2" fmla="*/ 4664471 w 4664471"/>
              <a:gd name="connsiteY2" fmla="*/ 3855441 h 4134841"/>
              <a:gd name="connsiteX3" fmla="*/ 0 w 4664471"/>
              <a:gd name="connsiteY3" fmla="*/ 4134841 h 4134841"/>
              <a:gd name="connsiteX4" fmla="*/ 0 w 4664471"/>
              <a:gd name="connsiteY4" fmla="*/ 723900 h 4134841"/>
              <a:gd name="connsiteX0" fmla="*/ 0 w 4664471"/>
              <a:gd name="connsiteY0" fmla="*/ 723900 h 4719041"/>
              <a:gd name="connsiteX1" fmla="*/ 3216671 w 4664471"/>
              <a:gd name="connsiteY1" fmla="*/ 0 h 4719041"/>
              <a:gd name="connsiteX2" fmla="*/ 4664471 w 4664471"/>
              <a:gd name="connsiteY2" fmla="*/ 3855441 h 4719041"/>
              <a:gd name="connsiteX3" fmla="*/ 1206500 w 4664471"/>
              <a:gd name="connsiteY3" fmla="*/ 4719041 h 4719041"/>
              <a:gd name="connsiteX4" fmla="*/ 0 w 4664471"/>
              <a:gd name="connsiteY4" fmla="*/ 723900 h 4719041"/>
              <a:gd name="connsiteX0" fmla="*/ 0 w 4664471"/>
              <a:gd name="connsiteY0" fmla="*/ 723900 h 4795241"/>
              <a:gd name="connsiteX1" fmla="*/ 3216671 w 4664471"/>
              <a:gd name="connsiteY1" fmla="*/ 0 h 4795241"/>
              <a:gd name="connsiteX2" fmla="*/ 4664471 w 4664471"/>
              <a:gd name="connsiteY2" fmla="*/ 3855441 h 4795241"/>
              <a:gd name="connsiteX3" fmla="*/ 1219200 w 4664471"/>
              <a:gd name="connsiteY3" fmla="*/ 4795241 h 4795241"/>
              <a:gd name="connsiteX4" fmla="*/ 0 w 4664471"/>
              <a:gd name="connsiteY4" fmla="*/ 723900 h 4795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4471" h="4795241">
                <a:moveTo>
                  <a:pt x="0" y="723900"/>
                </a:moveTo>
                <a:lnTo>
                  <a:pt x="3216671" y="0"/>
                </a:lnTo>
                <a:lnTo>
                  <a:pt x="4664471" y="3855441"/>
                </a:lnTo>
                <a:lnTo>
                  <a:pt x="1219200" y="4795241"/>
                </a:lnTo>
                <a:lnTo>
                  <a:pt x="0" y="723900"/>
                </a:lnTo>
                <a:close/>
              </a:path>
            </a:pathLst>
          </a:custGeom>
          <a:effectLst>
            <a:outerShdw blurRad="50800" dist="38100" dir="8100000" algn="tr" rotWithShape="0">
              <a:prstClr val="black">
                <a:alpha val="40000"/>
              </a:prstClr>
            </a:outerShdw>
          </a:effectLst>
        </p:spPr>
        <p:txBody>
          <a:bodyPr/>
          <a:lstStyle>
            <a:lvl1pPr>
              <a:defRPr sz="1600"/>
            </a:lvl1pPr>
          </a:lstStyle>
          <a:p>
            <a:endParaRPr lang="id-ID" dirty="0"/>
          </a:p>
        </p:txBody>
      </p:sp>
      <p:sp>
        <p:nvSpPr>
          <p:cNvPr id="11" name="Picture Placeholder 7"/>
          <p:cNvSpPr>
            <a:spLocks noGrp="1"/>
          </p:cNvSpPr>
          <p:nvPr>
            <p:ph type="pic" sz="quarter" idx="11"/>
          </p:nvPr>
        </p:nvSpPr>
        <p:spPr>
          <a:xfrm>
            <a:off x="976967" y="1917700"/>
            <a:ext cx="3407968" cy="3503511"/>
          </a:xfrm>
          <a:custGeom>
            <a:avLst/>
            <a:gdLst>
              <a:gd name="connsiteX0" fmla="*/ 0 w 3584971"/>
              <a:gd name="connsiteY0" fmla="*/ 0 h 3410941"/>
              <a:gd name="connsiteX1" fmla="*/ 3584971 w 3584971"/>
              <a:gd name="connsiteY1" fmla="*/ 0 h 3410941"/>
              <a:gd name="connsiteX2" fmla="*/ 3584971 w 3584971"/>
              <a:gd name="connsiteY2" fmla="*/ 3410941 h 3410941"/>
              <a:gd name="connsiteX3" fmla="*/ 0 w 3584971"/>
              <a:gd name="connsiteY3" fmla="*/ 3410941 h 3410941"/>
              <a:gd name="connsiteX4" fmla="*/ 0 w 3584971"/>
              <a:gd name="connsiteY4" fmla="*/ 0 h 3410941"/>
              <a:gd name="connsiteX0" fmla="*/ 0 w 3584971"/>
              <a:gd name="connsiteY0" fmla="*/ 723900 h 4134841"/>
              <a:gd name="connsiteX1" fmla="*/ 3216671 w 3584971"/>
              <a:gd name="connsiteY1" fmla="*/ 0 h 4134841"/>
              <a:gd name="connsiteX2" fmla="*/ 3584971 w 3584971"/>
              <a:gd name="connsiteY2" fmla="*/ 4134841 h 4134841"/>
              <a:gd name="connsiteX3" fmla="*/ 0 w 3584971"/>
              <a:gd name="connsiteY3" fmla="*/ 4134841 h 4134841"/>
              <a:gd name="connsiteX4" fmla="*/ 0 w 3584971"/>
              <a:gd name="connsiteY4" fmla="*/ 723900 h 4134841"/>
              <a:gd name="connsiteX0" fmla="*/ 0 w 4664471"/>
              <a:gd name="connsiteY0" fmla="*/ 723900 h 4134841"/>
              <a:gd name="connsiteX1" fmla="*/ 3216671 w 4664471"/>
              <a:gd name="connsiteY1" fmla="*/ 0 h 4134841"/>
              <a:gd name="connsiteX2" fmla="*/ 4664471 w 4664471"/>
              <a:gd name="connsiteY2" fmla="*/ 3855441 h 4134841"/>
              <a:gd name="connsiteX3" fmla="*/ 0 w 4664471"/>
              <a:gd name="connsiteY3" fmla="*/ 4134841 h 4134841"/>
              <a:gd name="connsiteX4" fmla="*/ 0 w 4664471"/>
              <a:gd name="connsiteY4" fmla="*/ 723900 h 4134841"/>
              <a:gd name="connsiteX0" fmla="*/ 0 w 4664471"/>
              <a:gd name="connsiteY0" fmla="*/ 723900 h 4719041"/>
              <a:gd name="connsiteX1" fmla="*/ 3216671 w 4664471"/>
              <a:gd name="connsiteY1" fmla="*/ 0 h 4719041"/>
              <a:gd name="connsiteX2" fmla="*/ 4664471 w 4664471"/>
              <a:gd name="connsiteY2" fmla="*/ 3855441 h 4719041"/>
              <a:gd name="connsiteX3" fmla="*/ 1206500 w 4664471"/>
              <a:gd name="connsiteY3" fmla="*/ 4719041 h 4719041"/>
              <a:gd name="connsiteX4" fmla="*/ 0 w 4664471"/>
              <a:gd name="connsiteY4" fmla="*/ 723900 h 4719041"/>
              <a:gd name="connsiteX0" fmla="*/ 0 w 4664471"/>
              <a:gd name="connsiteY0" fmla="*/ 723900 h 4795241"/>
              <a:gd name="connsiteX1" fmla="*/ 3216671 w 4664471"/>
              <a:gd name="connsiteY1" fmla="*/ 0 h 4795241"/>
              <a:gd name="connsiteX2" fmla="*/ 4664471 w 4664471"/>
              <a:gd name="connsiteY2" fmla="*/ 3855441 h 4795241"/>
              <a:gd name="connsiteX3" fmla="*/ 1219200 w 4664471"/>
              <a:gd name="connsiteY3" fmla="*/ 4795241 h 4795241"/>
              <a:gd name="connsiteX4" fmla="*/ 0 w 4664471"/>
              <a:gd name="connsiteY4" fmla="*/ 723900 h 4795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4471" h="4795241">
                <a:moveTo>
                  <a:pt x="0" y="723900"/>
                </a:moveTo>
                <a:lnTo>
                  <a:pt x="3216671" y="0"/>
                </a:lnTo>
                <a:lnTo>
                  <a:pt x="4664471" y="3855441"/>
                </a:lnTo>
                <a:lnTo>
                  <a:pt x="1219200" y="4795241"/>
                </a:lnTo>
                <a:lnTo>
                  <a:pt x="0" y="723900"/>
                </a:lnTo>
                <a:close/>
              </a:path>
            </a:pathLst>
          </a:custGeom>
          <a:effectLst>
            <a:outerShdw blurRad="50800" dist="38100" dir="8100000" algn="tr" rotWithShape="0">
              <a:prstClr val="black">
                <a:alpha val="40000"/>
              </a:prstClr>
            </a:outerShdw>
          </a:effectLst>
        </p:spPr>
        <p:txBody>
          <a:bodyPr/>
          <a:lstStyle>
            <a:lvl1pPr>
              <a:defRPr sz="1600"/>
            </a:lvl1pPr>
          </a:lstStyle>
          <a:p>
            <a:endParaRPr lang="id-ID" dirty="0"/>
          </a:p>
        </p:txBody>
      </p:sp>
      <p:grpSp>
        <p:nvGrpSpPr>
          <p:cNvPr id="20" name="Group 19">
            <a:extLst>
              <a:ext uri="{FF2B5EF4-FFF2-40B4-BE49-F238E27FC236}">
                <a16:creationId xmlns:a16="http://schemas.microsoft.com/office/drawing/2014/main" id="{743ABBC6-D677-084B-B7EF-1C1DD234A7E2}"/>
              </a:ext>
            </a:extLst>
          </p:cNvPr>
          <p:cNvGrpSpPr/>
          <p:nvPr userDrawn="1"/>
        </p:nvGrpSpPr>
        <p:grpSpPr>
          <a:xfrm>
            <a:off x="0" y="6408420"/>
            <a:ext cx="12192000" cy="457200"/>
            <a:chOff x="0" y="6400801"/>
            <a:chExt cx="12192000" cy="457200"/>
          </a:xfrm>
        </p:grpSpPr>
        <p:sp>
          <p:nvSpPr>
            <p:cNvPr id="21" name="Rectangle 20">
              <a:extLst>
                <a:ext uri="{FF2B5EF4-FFF2-40B4-BE49-F238E27FC236}">
                  <a16:creationId xmlns:a16="http://schemas.microsoft.com/office/drawing/2014/main" id="{104938C4-5A8B-2742-BAF0-A4755F02BE50}"/>
                </a:ext>
              </a:extLst>
            </p:cNvPr>
            <p:cNvSpPr/>
            <p:nvPr userDrawn="1"/>
          </p:nvSpPr>
          <p:spPr>
            <a:xfrm>
              <a:off x="0" y="6400801"/>
              <a:ext cx="12192000" cy="4572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2" name="Title 1">
              <a:extLst>
                <a:ext uri="{FF2B5EF4-FFF2-40B4-BE49-F238E27FC236}">
                  <a16:creationId xmlns:a16="http://schemas.microsoft.com/office/drawing/2014/main" id="{55A0E56F-8216-0D4F-8D3A-5C90921452D0}"/>
                </a:ext>
              </a:extLst>
            </p:cNvPr>
            <p:cNvSpPr txBox="1">
              <a:spLocks/>
            </p:cNvSpPr>
            <p:nvPr userDrawn="1"/>
          </p:nvSpPr>
          <p:spPr>
            <a:xfrm>
              <a:off x="3989721" y="6400801"/>
              <a:ext cx="4212557" cy="457200"/>
            </a:xfrm>
            <a:prstGeom prst="parallelogram">
              <a:avLst>
                <a:gd name="adj" fmla="val 30556"/>
              </a:avLst>
            </a:prstGeom>
            <a:solidFill>
              <a:srgbClr val="009193"/>
            </a:solidFill>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id-ID" sz="1400" b="1" i="0" dirty="0" err="1">
                  <a:solidFill>
                    <a:schemeClr val="bg1"/>
                  </a:solidFill>
                  <a:latin typeface="Gotham Black" pitchFamily="2" charset="0"/>
                  <a:cs typeface="Gotham Black" pitchFamily="2" charset="0"/>
                </a:rPr>
                <a:t>psm.edu</a:t>
              </a:r>
              <a:endParaRPr lang="en-US" sz="1400" b="1" i="0" dirty="0">
                <a:solidFill>
                  <a:schemeClr val="bg1"/>
                </a:solidFill>
                <a:latin typeface="Gotham Black" pitchFamily="2" charset="0"/>
                <a:cs typeface="Gotham Black" pitchFamily="2" charset="0"/>
              </a:endParaRPr>
            </a:p>
          </p:txBody>
        </p:sp>
      </p:grpSp>
      <p:pic>
        <p:nvPicPr>
          <p:cNvPr id="23" name="Picture 22">
            <a:extLst>
              <a:ext uri="{FF2B5EF4-FFF2-40B4-BE49-F238E27FC236}">
                <a16:creationId xmlns:a16="http://schemas.microsoft.com/office/drawing/2014/main" id="{FABBEFE8-C8B4-3541-97FB-1AFE704187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565" y="6454305"/>
            <a:ext cx="954629" cy="336290"/>
          </a:xfrm>
          <a:prstGeom prst="rect">
            <a:avLst/>
          </a:prstGeom>
        </p:spPr>
      </p:pic>
      <p:pic>
        <p:nvPicPr>
          <p:cNvPr id="24" name="Picture 23">
            <a:extLst>
              <a:ext uri="{FF2B5EF4-FFF2-40B4-BE49-F238E27FC236}">
                <a16:creationId xmlns:a16="http://schemas.microsoft.com/office/drawing/2014/main" id="{C337E4ED-C527-7349-B4EE-331EC99146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88959" y="6456713"/>
            <a:ext cx="364906" cy="360613"/>
          </a:xfrm>
          <a:prstGeom prst="rect">
            <a:avLst/>
          </a:prstGeom>
        </p:spPr>
      </p:pic>
    </p:spTree>
    <p:extLst>
      <p:ext uri="{BB962C8B-B14F-4D97-AF65-F5344CB8AC3E}">
        <p14:creationId xmlns:p14="http://schemas.microsoft.com/office/powerpoint/2010/main" val="37305471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nodePh="1">
                                  <p:stCondLst>
                                    <p:cond delay="0"/>
                                  </p:stCondLst>
                                  <p:endCondLst>
                                    <p:cond evt="begin" delay="0">
                                      <p:tn val="10"/>
                                    </p:cond>
                                  </p:end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4090085" y="1667852"/>
            <a:ext cx="3993023" cy="2155022"/>
          </a:xfrm>
          <a:prstGeom prst="rect">
            <a:avLst/>
          </a:prstGeom>
        </p:spPr>
        <p:txBody>
          <a:bodyPr/>
          <a:lstStyle>
            <a:lvl1pPr>
              <a:defRPr sz="1600"/>
            </a:lvl1pPr>
          </a:lstStyle>
          <a:p>
            <a:endParaRPr lang="id-ID" dirty="0"/>
          </a:p>
        </p:txBody>
      </p:sp>
      <p:sp>
        <p:nvSpPr>
          <p:cNvPr id="11" name="Picture Placeholder 7"/>
          <p:cNvSpPr>
            <a:spLocks noGrp="1"/>
          </p:cNvSpPr>
          <p:nvPr>
            <p:ph type="pic" sz="quarter" idx="11"/>
          </p:nvPr>
        </p:nvSpPr>
        <p:spPr>
          <a:xfrm>
            <a:off x="15501" y="1667852"/>
            <a:ext cx="4074584" cy="2155022"/>
          </a:xfrm>
          <a:prstGeom prst="rect">
            <a:avLst/>
          </a:prstGeom>
        </p:spPr>
        <p:txBody>
          <a:bodyPr/>
          <a:lstStyle>
            <a:lvl1pPr>
              <a:defRPr sz="1600"/>
            </a:lvl1pPr>
          </a:lstStyle>
          <a:p>
            <a:endParaRPr lang="id-ID" dirty="0"/>
          </a:p>
        </p:txBody>
      </p:sp>
      <p:sp>
        <p:nvSpPr>
          <p:cNvPr id="12" name="Picture Placeholder 7"/>
          <p:cNvSpPr>
            <a:spLocks noGrp="1"/>
          </p:cNvSpPr>
          <p:nvPr>
            <p:ph type="pic" sz="quarter" idx="12"/>
          </p:nvPr>
        </p:nvSpPr>
        <p:spPr>
          <a:xfrm>
            <a:off x="8083108" y="1667852"/>
            <a:ext cx="4108892" cy="2155022"/>
          </a:xfrm>
          <a:prstGeom prst="rect">
            <a:avLst/>
          </a:prstGeom>
        </p:spPr>
        <p:txBody>
          <a:bodyPr/>
          <a:lstStyle>
            <a:lvl1pPr>
              <a:defRPr sz="1600"/>
            </a:lvl1pPr>
          </a:lstStyle>
          <a:p>
            <a:endParaRPr lang="id-ID" dirty="0"/>
          </a:p>
        </p:txBody>
      </p:sp>
      <p:sp>
        <p:nvSpPr>
          <p:cNvPr id="13" name="Picture Placeholder 7"/>
          <p:cNvSpPr>
            <a:spLocks noGrp="1"/>
          </p:cNvSpPr>
          <p:nvPr>
            <p:ph type="pic" sz="quarter" idx="13"/>
          </p:nvPr>
        </p:nvSpPr>
        <p:spPr>
          <a:xfrm>
            <a:off x="4090085" y="3822874"/>
            <a:ext cx="3993023" cy="2155022"/>
          </a:xfrm>
          <a:prstGeom prst="rect">
            <a:avLst/>
          </a:prstGeom>
        </p:spPr>
        <p:txBody>
          <a:bodyPr/>
          <a:lstStyle>
            <a:lvl1pPr>
              <a:defRPr sz="1600"/>
            </a:lvl1pPr>
          </a:lstStyle>
          <a:p>
            <a:endParaRPr lang="id-ID" dirty="0"/>
          </a:p>
        </p:txBody>
      </p:sp>
      <p:sp>
        <p:nvSpPr>
          <p:cNvPr id="14" name="Picture Placeholder 7"/>
          <p:cNvSpPr>
            <a:spLocks noGrp="1"/>
          </p:cNvSpPr>
          <p:nvPr>
            <p:ph type="pic" sz="quarter" idx="14"/>
          </p:nvPr>
        </p:nvSpPr>
        <p:spPr>
          <a:xfrm>
            <a:off x="15501" y="3822874"/>
            <a:ext cx="4074584" cy="2155022"/>
          </a:xfrm>
          <a:prstGeom prst="rect">
            <a:avLst/>
          </a:prstGeom>
        </p:spPr>
        <p:txBody>
          <a:bodyPr/>
          <a:lstStyle>
            <a:lvl1pPr>
              <a:defRPr sz="1600"/>
            </a:lvl1pPr>
          </a:lstStyle>
          <a:p>
            <a:endParaRPr lang="id-ID" dirty="0"/>
          </a:p>
        </p:txBody>
      </p:sp>
      <p:sp>
        <p:nvSpPr>
          <p:cNvPr id="15" name="Picture Placeholder 7"/>
          <p:cNvSpPr>
            <a:spLocks noGrp="1"/>
          </p:cNvSpPr>
          <p:nvPr>
            <p:ph type="pic" sz="quarter" idx="15"/>
          </p:nvPr>
        </p:nvSpPr>
        <p:spPr>
          <a:xfrm>
            <a:off x="8083108" y="3822874"/>
            <a:ext cx="4108892" cy="2155022"/>
          </a:xfrm>
          <a:prstGeom prst="rect">
            <a:avLst/>
          </a:prstGeom>
        </p:spPr>
        <p:txBody>
          <a:bodyPr/>
          <a:lstStyle>
            <a:lvl1pPr>
              <a:defRPr sz="1600"/>
            </a:lvl1pPr>
          </a:lstStyle>
          <a:p>
            <a:endParaRPr lang="id-ID" dirty="0"/>
          </a:p>
        </p:txBody>
      </p:sp>
      <p:grpSp>
        <p:nvGrpSpPr>
          <p:cNvPr id="24" name="Group 23">
            <a:extLst>
              <a:ext uri="{FF2B5EF4-FFF2-40B4-BE49-F238E27FC236}">
                <a16:creationId xmlns:a16="http://schemas.microsoft.com/office/drawing/2014/main" id="{E51534BF-3C0D-0748-8145-9B428E67BFBF}"/>
              </a:ext>
            </a:extLst>
          </p:cNvPr>
          <p:cNvGrpSpPr/>
          <p:nvPr userDrawn="1"/>
        </p:nvGrpSpPr>
        <p:grpSpPr>
          <a:xfrm>
            <a:off x="0" y="6408420"/>
            <a:ext cx="12192000" cy="457200"/>
            <a:chOff x="0" y="6400801"/>
            <a:chExt cx="12192000" cy="457200"/>
          </a:xfrm>
        </p:grpSpPr>
        <p:sp>
          <p:nvSpPr>
            <p:cNvPr id="25" name="Rectangle 24">
              <a:extLst>
                <a:ext uri="{FF2B5EF4-FFF2-40B4-BE49-F238E27FC236}">
                  <a16:creationId xmlns:a16="http://schemas.microsoft.com/office/drawing/2014/main" id="{1AAAF08E-36DF-0746-8316-AD5A3BC4CE71}"/>
                </a:ext>
              </a:extLst>
            </p:cNvPr>
            <p:cNvSpPr/>
            <p:nvPr userDrawn="1"/>
          </p:nvSpPr>
          <p:spPr>
            <a:xfrm>
              <a:off x="0" y="6400801"/>
              <a:ext cx="12192000" cy="4572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6" name="Title 1">
              <a:extLst>
                <a:ext uri="{FF2B5EF4-FFF2-40B4-BE49-F238E27FC236}">
                  <a16:creationId xmlns:a16="http://schemas.microsoft.com/office/drawing/2014/main" id="{7ABCF578-5531-1D40-8E69-97F74DD98037}"/>
                </a:ext>
              </a:extLst>
            </p:cNvPr>
            <p:cNvSpPr txBox="1">
              <a:spLocks/>
            </p:cNvSpPr>
            <p:nvPr userDrawn="1"/>
          </p:nvSpPr>
          <p:spPr>
            <a:xfrm>
              <a:off x="3989721" y="6400801"/>
              <a:ext cx="4212557" cy="457200"/>
            </a:xfrm>
            <a:prstGeom prst="parallelogram">
              <a:avLst>
                <a:gd name="adj" fmla="val 30556"/>
              </a:avLst>
            </a:prstGeom>
            <a:solidFill>
              <a:srgbClr val="009193"/>
            </a:solidFill>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id-ID" sz="1400" b="1" i="0" dirty="0" err="1">
                  <a:solidFill>
                    <a:schemeClr val="bg1"/>
                  </a:solidFill>
                  <a:latin typeface="Gotham Black" pitchFamily="2" charset="0"/>
                  <a:cs typeface="Gotham Black" pitchFamily="2" charset="0"/>
                </a:rPr>
                <a:t>psm.edu</a:t>
              </a:r>
              <a:endParaRPr lang="en-US" sz="1400" b="1" i="0" dirty="0">
                <a:solidFill>
                  <a:schemeClr val="bg1"/>
                </a:solidFill>
                <a:latin typeface="Gotham Black" pitchFamily="2" charset="0"/>
                <a:cs typeface="Gotham Black" pitchFamily="2" charset="0"/>
              </a:endParaRPr>
            </a:p>
          </p:txBody>
        </p:sp>
      </p:grpSp>
      <p:pic>
        <p:nvPicPr>
          <p:cNvPr id="27" name="Picture 26">
            <a:extLst>
              <a:ext uri="{FF2B5EF4-FFF2-40B4-BE49-F238E27FC236}">
                <a16:creationId xmlns:a16="http://schemas.microsoft.com/office/drawing/2014/main" id="{E3411C0B-DFDB-654D-B96A-8C13F46D26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565" y="6454305"/>
            <a:ext cx="954629" cy="336290"/>
          </a:xfrm>
          <a:prstGeom prst="rect">
            <a:avLst/>
          </a:prstGeom>
        </p:spPr>
      </p:pic>
      <p:pic>
        <p:nvPicPr>
          <p:cNvPr id="28" name="Picture 27">
            <a:extLst>
              <a:ext uri="{FF2B5EF4-FFF2-40B4-BE49-F238E27FC236}">
                <a16:creationId xmlns:a16="http://schemas.microsoft.com/office/drawing/2014/main" id="{E31045D1-E435-1841-BE67-823E7280C3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88959" y="6456713"/>
            <a:ext cx="364906" cy="360613"/>
          </a:xfrm>
          <a:prstGeom prst="rect">
            <a:avLst/>
          </a:prstGeom>
        </p:spPr>
      </p:pic>
    </p:spTree>
    <p:extLst>
      <p:ext uri="{BB962C8B-B14F-4D97-AF65-F5344CB8AC3E}">
        <p14:creationId xmlns:p14="http://schemas.microsoft.com/office/powerpoint/2010/main" val="2847544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0" y="0"/>
            <a:ext cx="12192000" cy="6858000"/>
          </a:xfrm>
          <a:prstGeom prst="rect">
            <a:avLst/>
          </a:prstGeom>
        </p:spPr>
        <p:txBody>
          <a:bodyPr/>
          <a:lstStyle>
            <a:lvl1pPr>
              <a:defRPr sz="1600"/>
            </a:lvl1pPr>
          </a:lstStyle>
          <a:p>
            <a:endParaRPr lang="id-ID" dirty="0"/>
          </a:p>
        </p:txBody>
      </p:sp>
    </p:spTree>
    <p:extLst>
      <p:ext uri="{BB962C8B-B14F-4D97-AF65-F5344CB8AC3E}">
        <p14:creationId xmlns:p14="http://schemas.microsoft.com/office/powerpoint/2010/main" val="34159440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3" name="Parallelogram 12"/>
          <p:cNvSpPr/>
          <p:nvPr userDrawn="1"/>
        </p:nvSpPr>
        <p:spPr>
          <a:xfrm rot="16200000" flipV="1">
            <a:off x="-590552" y="1581150"/>
            <a:ext cx="5867402" cy="4686301"/>
          </a:xfrm>
          <a:prstGeom prst="parallelogram">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Tree>
    <p:extLst>
      <p:ext uri="{BB962C8B-B14F-4D97-AF65-F5344CB8AC3E}">
        <p14:creationId xmlns:p14="http://schemas.microsoft.com/office/powerpoint/2010/main" val="14418700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5" name="Picture Placeholder 7"/>
          <p:cNvSpPr>
            <a:spLocks noGrp="1"/>
          </p:cNvSpPr>
          <p:nvPr>
            <p:ph type="pic" sz="quarter" idx="10"/>
          </p:nvPr>
        </p:nvSpPr>
        <p:spPr>
          <a:xfrm>
            <a:off x="5355771" y="0"/>
            <a:ext cx="683622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14514 w 6096000"/>
              <a:gd name="connsiteY0" fmla="*/ 2017486 h 6858000"/>
              <a:gd name="connsiteX1" fmla="*/ 6096000 w 6096000"/>
              <a:gd name="connsiteY1" fmla="*/ 0 h 6858000"/>
              <a:gd name="connsiteX2" fmla="*/ 6096000 w 6096000"/>
              <a:gd name="connsiteY2" fmla="*/ 6858000 h 6858000"/>
              <a:gd name="connsiteX3" fmla="*/ 0 w 6096000"/>
              <a:gd name="connsiteY3" fmla="*/ 6858000 h 6858000"/>
              <a:gd name="connsiteX4" fmla="*/ 14514 w 6096000"/>
              <a:gd name="connsiteY4" fmla="*/ 2017486 h 6858000"/>
              <a:gd name="connsiteX0" fmla="*/ 0 w 6081486"/>
              <a:gd name="connsiteY0" fmla="*/ 2017486 h 6858000"/>
              <a:gd name="connsiteX1" fmla="*/ 6081486 w 6081486"/>
              <a:gd name="connsiteY1" fmla="*/ 0 h 6858000"/>
              <a:gd name="connsiteX2" fmla="*/ 6081486 w 6081486"/>
              <a:gd name="connsiteY2" fmla="*/ 6858000 h 6858000"/>
              <a:gd name="connsiteX3" fmla="*/ 0 w 6081486"/>
              <a:gd name="connsiteY3" fmla="*/ 4913086 h 6858000"/>
              <a:gd name="connsiteX4" fmla="*/ 0 w 6081486"/>
              <a:gd name="connsiteY4" fmla="*/ 2017486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1486" h="6858000">
                <a:moveTo>
                  <a:pt x="0" y="2017486"/>
                </a:moveTo>
                <a:lnTo>
                  <a:pt x="6081486" y="0"/>
                </a:lnTo>
                <a:lnTo>
                  <a:pt x="6081486" y="6858000"/>
                </a:lnTo>
                <a:lnTo>
                  <a:pt x="0" y="4913086"/>
                </a:lnTo>
                <a:lnTo>
                  <a:pt x="0" y="2017486"/>
                </a:lnTo>
                <a:close/>
              </a:path>
            </a:pathLst>
          </a:custGeom>
          <a:solidFill>
            <a:srgbClr val="394555"/>
          </a:solidFill>
        </p:spPr>
        <p:txBody>
          <a:bodyPr/>
          <a:lstStyle>
            <a:lvl1pPr>
              <a:defRPr sz="1600"/>
            </a:lvl1pPr>
          </a:lstStyle>
          <a:p>
            <a:endParaRPr lang="id-ID" dirty="0"/>
          </a:p>
        </p:txBody>
      </p:sp>
      <p:grpSp>
        <p:nvGrpSpPr>
          <p:cNvPr id="4" name="Group 3">
            <a:extLst>
              <a:ext uri="{FF2B5EF4-FFF2-40B4-BE49-F238E27FC236}">
                <a16:creationId xmlns:a16="http://schemas.microsoft.com/office/drawing/2014/main" id="{5D6CF5AD-0794-C641-B4A0-D2EBEAF8AE67}"/>
              </a:ext>
            </a:extLst>
          </p:cNvPr>
          <p:cNvGrpSpPr/>
          <p:nvPr userDrawn="1"/>
        </p:nvGrpSpPr>
        <p:grpSpPr>
          <a:xfrm>
            <a:off x="0" y="6408420"/>
            <a:ext cx="12192000" cy="457200"/>
            <a:chOff x="0" y="6400801"/>
            <a:chExt cx="12192000" cy="457200"/>
          </a:xfrm>
        </p:grpSpPr>
        <p:sp>
          <p:nvSpPr>
            <p:cNvPr id="6" name="Rectangle 5">
              <a:extLst>
                <a:ext uri="{FF2B5EF4-FFF2-40B4-BE49-F238E27FC236}">
                  <a16:creationId xmlns:a16="http://schemas.microsoft.com/office/drawing/2014/main" id="{54CF6CAC-58AC-2241-99A0-31BED5E7C979}"/>
                </a:ext>
              </a:extLst>
            </p:cNvPr>
            <p:cNvSpPr/>
            <p:nvPr userDrawn="1"/>
          </p:nvSpPr>
          <p:spPr>
            <a:xfrm>
              <a:off x="0" y="6400801"/>
              <a:ext cx="12192000" cy="4572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 name="Title 1">
              <a:extLst>
                <a:ext uri="{FF2B5EF4-FFF2-40B4-BE49-F238E27FC236}">
                  <a16:creationId xmlns:a16="http://schemas.microsoft.com/office/drawing/2014/main" id="{3A24AFA5-85EE-2944-96AA-BBF821DFE395}"/>
                </a:ext>
              </a:extLst>
            </p:cNvPr>
            <p:cNvSpPr txBox="1">
              <a:spLocks/>
            </p:cNvSpPr>
            <p:nvPr userDrawn="1"/>
          </p:nvSpPr>
          <p:spPr>
            <a:xfrm>
              <a:off x="3989721" y="6400801"/>
              <a:ext cx="4212557" cy="457200"/>
            </a:xfrm>
            <a:prstGeom prst="parallelogram">
              <a:avLst>
                <a:gd name="adj" fmla="val 30556"/>
              </a:avLst>
            </a:prstGeom>
            <a:solidFill>
              <a:srgbClr val="009193"/>
            </a:solidFill>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id-ID" sz="1400" b="1" i="0" dirty="0" err="1">
                  <a:solidFill>
                    <a:schemeClr val="bg1"/>
                  </a:solidFill>
                  <a:latin typeface="Gotham Black" pitchFamily="2" charset="0"/>
                  <a:cs typeface="Gotham Black" pitchFamily="2" charset="0"/>
                </a:rPr>
                <a:t>psm.edu</a:t>
              </a:r>
              <a:endParaRPr lang="en-US" sz="1400" b="1" i="0" dirty="0">
                <a:solidFill>
                  <a:schemeClr val="bg1"/>
                </a:solidFill>
                <a:latin typeface="Gotham Black" pitchFamily="2" charset="0"/>
                <a:cs typeface="Gotham Black" pitchFamily="2" charset="0"/>
              </a:endParaRPr>
            </a:p>
          </p:txBody>
        </p:sp>
      </p:grpSp>
      <p:pic>
        <p:nvPicPr>
          <p:cNvPr id="8" name="Picture 7">
            <a:extLst>
              <a:ext uri="{FF2B5EF4-FFF2-40B4-BE49-F238E27FC236}">
                <a16:creationId xmlns:a16="http://schemas.microsoft.com/office/drawing/2014/main" id="{45575F07-9F64-5D40-A5F3-EB2717E0E9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565" y="6454305"/>
            <a:ext cx="954629" cy="336290"/>
          </a:xfrm>
          <a:prstGeom prst="rect">
            <a:avLst/>
          </a:prstGeom>
        </p:spPr>
      </p:pic>
      <p:pic>
        <p:nvPicPr>
          <p:cNvPr id="10" name="Picture 9">
            <a:extLst>
              <a:ext uri="{FF2B5EF4-FFF2-40B4-BE49-F238E27FC236}">
                <a16:creationId xmlns:a16="http://schemas.microsoft.com/office/drawing/2014/main" id="{DC13F344-342B-C84A-885F-892DDF8B32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88959" y="6456713"/>
            <a:ext cx="364906" cy="360613"/>
          </a:xfrm>
          <a:prstGeom prst="rect">
            <a:avLst/>
          </a:prstGeom>
        </p:spPr>
      </p:pic>
    </p:spTree>
    <p:extLst>
      <p:ext uri="{BB962C8B-B14F-4D97-AF65-F5344CB8AC3E}">
        <p14:creationId xmlns:p14="http://schemas.microsoft.com/office/powerpoint/2010/main" val="3861204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Picture Placeholder 7"/>
          <p:cNvSpPr>
            <a:spLocks noGrp="1"/>
          </p:cNvSpPr>
          <p:nvPr>
            <p:ph type="pic" sz="quarter" idx="11"/>
          </p:nvPr>
        </p:nvSpPr>
        <p:spPr>
          <a:xfrm>
            <a:off x="-7361" y="-6193"/>
            <a:ext cx="12199359" cy="4984593"/>
          </a:xfrm>
          <a:custGeom>
            <a:avLst/>
            <a:gdLst>
              <a:gd name="connsiteX0" fmla="*/ 0 w 12176499"/>
              <a:gd name="connsiteY0" fmla="*/ 0 h 4978401"/>
              <a:gd name="connsiteX1" fmla="*/ 12176499 w 12176499"/>
              <a:gd name="connsiteY1" fmla="*/ 0 h 4978401"/>
              <a:gd name="connsiteX2" fmla="*/ 12176499 w 12176499"/>
              <a:gd name="connsiteY2" fmla="*/ 4978401 h 4978401"/>
              <a:gd name="connsiteX3" fmla="*/ 0 w 12176499"/>
              <a:gd name="connsiteY3" fmla="*/ 4978401 h 4978401"/>
              <a:gd name="connsiteX4" fmla="*/ 0 w 12176499"/>
              <a:gd name="connsiteY4" fmla="*/ 0 h 4978401"/>
              <a:gd name="connsiteX0" fmla="*/ 14515 w 12191014"/>
              <a:gd name="connsiteY0" fmla="*/ 0 h 4978401"/>
              <a:gd name="connsiteX1" fmla="*/ 12191014 w 12191014"/>
              <a:gd name="connsiteY1" fmla="*/ 0 h 4978401"/>
              <a:gd name="connsiteX2" fmla="*/ 12191014 w 12191014"/>
              <a:gd name="connsiteY2" fmla="*/ 4978401 h 4978401"/>
              <a:gd name="connsiteX3" fmla="*/ 0 w 12191014"/>
              <a:gd name="connsiteY3" fmla="*/ 1959429 h 4978401"/>
              <a:gd name="connsiteX4" fmla="*/ 14515 w 12191014"/>
              <a:gd name="connsiteY4" fmla="*/ 0 h 4978401"/>
              <a:gd name="connsiteX0" fmla="*/ 0 w 12199359"/>
              <a:gd name="connsiteY0" fmla="*/ 15240 h 4978401"/>
              <a:gd name="connsiteX1" fmla="*/ 12199359 w 12199359"/>
              <a:gd name="connsiteY1" fmla="*/ 0 h 4978401"/>
              <a:gd name="connsiteX2" fmla="*/ 12199359 w 12199359"/>
              <a:gd name="connsiteY2" fmla="*/ 4978401 h 4978401"/>
              <a:gd name="connsiteX3" fmla="*/ 8345 w 12199359"/>
              <a:gd name="connsiteY3" fmla="*/ 1959429 h 4978401"/>
              <a:gd name="connsiteX4" fmla="*/ 0 w 12199359"/>
              <a:gd name="connsiteY4" fmla="*/ 15240 h 4978401"/>
              <a:gd name="connsiteX0" fmla="*/ 0 w 12199359"/>
              <a:gd name="connsiteY0" fmla="*/ 0 h 4984593"/>
              <a:gd name="connsiteX1" fmla="*/ 12199359 w 12199359"/>
              <a:gd name="connsiteY1" fmla="*/ 6192 h 4984593"/>
              <a:gd name="connsiteX2" fmla="*/ 12199359 w 12199359"/>
              <a:gd name="connsiteY2" fmla="*/ 4984593 h 4984593"/>
              <a:gd name="connsiteX3" fmla="*/ 8345 w 12199359"/>
              <a:gd name="connsiteY3" fmla="*/ 1965621 h 4984593"/>
              <a:gd name="connsiteX4" fmla="*/ 0 w 12199359"/>
              <a:gd name="connsiteY4" fmla="*/ 0 h 498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359" h="4984593">
                <a:moveTo>
                  <a:pt x="0" y="0"/>
                </a:moveTo>
                <a:lnTo>
                  <a:pt x="12199359" y="6192"/>
                </a:lnTo>
                <a:lnTo>
                  <a:pt x="12199359" y="4984593"/>
                </a:lnTo>
                <a:lnTo>
                  <a:pt x="8345" y="1965621"/>
                </a:lnTo>
                <a:cubicBezTo>
                  <a:pt x="5563" y="1317558"/>
                  <a:pt x="2782" y="648063"/>
                  <a:pt x="0" y="0"/>
                </a:cubicBezTo>
                <a:close/>
              </a:path>
            </a:pathLst>
          </a:custGeom>
        </p:spPr>
        <p:txBody>
          <a:bodyPr/>
          <a:lstStyle>
            <a:lvl1pPr>
              <a:defRPr sz="1600"/>
            </a:lvl1pPr>
          </a:lstStyle>
          <a:p>
            <a:endParaRPr lang="id-ID" dirty="0"/>
          </a:p>
        </p:txBody>
      </p:sp>
      <p:grpSp>
        <p:nvGrpSpPr>
          <p:cNvPr id="5" name="Group 4">
            <a:extLst>
              <a:ext uri="{FF2B5EF4-FFF2-40B4-BE49-F238E27FC236}">
                <a16:creationId xmlns:a16="http://schemas.microsoft.com/office/drawing/2014/main" id="{161E7F87-862F-7645-BB52-007A6233F583}"/>
              </a:ext>
            </a:extLst>
          </p:cNvPr>
          <p:cNvGrpSpPr/>
          <p:nvPr userDrawn="1"/>
        </p:nvGrpSpPr>
        <p:grpSpPr>
          <a:xfrm>
            <a:off x="0" y="6408420"/>
            <a:ext cx="12192000" cy="457200"/>
            <a:chOff x="0" y="6400801"/>
            <a:chExt cx="12192000" cy="457200"/>
          </a:xfrm>
        </p:grpSpPr>
        <p:sp>
          <p:nvSpPr>
            <p:cNvPr id="6" name="Rectangle 5">
              <a:extLst>
                <a:ext uri="{FF2B5EF4-FFF2-40B4-BE49-F238E27FC236}">
                  <a16:creationId xmlns:a16="http://schemas.microsoft.com/office/drawing/2014/main" id="{F34255CE-D27E-D943-B1AE-2F334497A101}"/>
                </a:ext>
              </a:extLst>
            </p:cNvPr>
            <p:cNvSpPr/>
            <p:nvPr userDrawn="1"/>
          </p:nvSpPr>
          <p:spPr>
            <a:xfrm>
              <a:off x="0" y="6400801"/>
              <a:ext cx="12192000" cy="4572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 name="Title 1">
              <a:extLst>
                <a:ext uri="{FF2B5EF4-FFF2-40B4-BE49-F238E27FC236}">
                  <a16:creationId xmlns:a16="http://schemas.microsoft.com/office/drawing/2014/main" id="{725A83D0-B7F9-E14C-8BDB-C26FBB261100}"/>
                </a:ext>
              </a:extLst>
            </p:cNvPr>
            <p:cNvSpPr txBox="1">
              <a:spLocks/>
            </p:cNvSpPr>
            <p:nvPr userDrawn="1"/>
          </p:nvSpPr>
          <p:spPr>
            <a:xfrm>
              <a:off x="3989721" y="6400801"/>
              <a:ext cx="4212557" cy="457200"/>
            </a:xfrm>
            <a:prstGeom prst="parallelogram">
              <a:avLst>
                <a:gd name="adj" fmla="val 30556"/>
              </a:avLst>
            </a:prstGeom>
            <a:solidFill>
              <a:srgbClr val="009193"/>
            </a:solidFill>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id-ID" sz="1400" b="1" i="0" dirty="0" err="1">
                  <a:solidFill>
                    <a:schemeClr val="bg1"/>
                  </a:solidFill>
                  <a:latin typeface="Gotham Black" pitchFamily="2" charset="0"/>
                  <a:cs typeface="Gotham Black" pitchFamily="2" charset="0"/>
                </a:rPr>
                <a:t>psm.edu</a:t>
              </a:r>
              <a:endParaRPr lang="en-US" sz="1400" b="1" i="0" dirty="0">
                <a:solidFill>
                  <a:schemeClr val="bg1"/>
                </a:solidFill>
                <a:latin typeface="Gotham Black" pitchFamily="2" charset="0"/>
                <a:cs typeface="Gotham Black" pitchFamily="2" charset="0"/>
              </a:endParaRPr>
            </a:p>
          </p:txBody>
        </p:sp>
      </p:grpSp>
      <p:pic>
        <p:nvPicPr>
          <p:cNvPr id="8" name="Picture 7">
            <a:extLst>
              <a:ext uri="{FF2B5EF4-FFF2-40B4-BE49-F238E27FC236}">
                <a16:creationId xmlns:a16="http://schemas.microsoft.com/office/drawing/2014/main" id="{93547112-FBD7-F744-8B51-021E83716F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565" y="6454305"/>
            <a:ext cx="954629" cy="336290"/>
          </a:xfrm>
          <a:prstGeom prst="rect">
            <a:avLst/>
          </a:prstGeom>
        </p:spPr>
      </p:pic>
      <p:pic>
        <p:nvPicPr>
          <p:cNvPr id="9" name="Picture 8">
            <a:extLst>
              <a:ext uri="{FF2B5EF4-FFF2-40B4-BE49-F238E27FC236}">
                <a16:creationId xmlns:a16="http://schemas.microsoft.com/office/drawing/2014/main" id="{EBC2C534-A39B-C84A-80EF-547FE01B2C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88959" y="6456713"/>
            <a:ext cx="364906" cy="360613"/>
          </a:xfrm>
          <a:prstGeom prst="rect">
            <a:avLst/>
          </a:prstGeom>
        </p:spPr>
      </p:pic>
    </p:spTree>
    <p:extLst>
      <p:ext uri="{BB962C8B-B14F-4D97-AF65-F5344CB8AC3E}">
        <p14:creationId xmlns:p14="http://schemas.microsoft.com/office/powerpoint/2010/main" val="33409241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4" name="Picture Placeholder 7"/>
          <p:cNvSpPr>
            <a:spLocks noGrp="1"/>
          </p:cNvSpPr>
          <p:nvPr>
            <p:ph type="pic" sz="quarter" idx="12"/>
          </p:nvPr>
        </p:nvSpPr>
        <p:spPr>
          <a:xfrm>
            <a:off x="3176668" y="1489777"/>
            <a:ext cx="2057495" cy="2942523"/>
          </a:xfrm>
          <a:prstGeom prst="rect">
            <a:avLst/>
          </a:prstGeom>
        </p:spPr>
        <p:txBody>
          <a:bodyPr/>
          <a:lstStyle>
            <a:lvl1pPr>
              <a:defRPr sz="1800"/>
            </a:lvl1pPr>
          </a:lstStyle>
          <a:p>
            <a:endParaRPr lang="id-ID" dirty="0"/>
          </a:p>
        </p:txBody>
      </p:sp>
      <p:sp>
        <p:nvSpPr>
          <p:cNvPr id="7" name="Picture Placeholder 7"/>
          <p:cNvSpPr>
            <a:spLocks noGrp="1"/>
          </p:cNvSpPr>
          <p:nvPr>
            <p:ph type="pic" sz="quarter" idx="13"/>
          </p:nvPr>
        </p:nvSpPr>
        <p:spPr>
          <a:xfrm>
            <a:off x="6226351" y="2063578"/>
            <a:ext cx="1656277" cy="2368722"/>
          </a:xfrm>
          <a:prstGeom prst="rect">
            <a:avLst/>
          </a:prstGeom>
        </p:spPr>
        <p:txBody>
          <a:bodyPr/>
          <a:lstStyle>
            <a:lvl1pPr>
              <a:defRPr sz="1800"/>
            </a:lvl1pPr>
          </a:lstStyle>
          <a:p>
            <a:endParaRPr lang="id-ID" dirty="0"/>
          </a:p>
        </p:txBody>
      </p:sp>
    </p:spTree>
    <p:extLst>
      <p:ext uri="{BB962C8B-B14F-4D97-AF65-F5344CB8AC3E}">
        <p14:creationId xmlns:p14="http://schemas.microsoft.com/office/powerpoint/2010/main" val="1799677395"/>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1421339" y="1905042"/>
            <a:ext cx="2352237" cy="2550844"/>
          </a:xfrm>
          <a:prstGeom prst="rect">
            <a:avLst/>
          </a:prstGeom>
        </p:spPr>
        <p:txBody>
          <a:bodyPr/>
          <a:lstStyle>
            <a:lvl1pPr>
              <a:defRPr sz="1600"/>
            </a:lvl1pPr>
          </a:lstStyle>
          <a:p>
            <a:endParaRPr lang="id-ID" dirty="0"/>
          </a:p>
        </p:txBody>
      </p:sp>
      <p:sp>
        <p:nvSpPr>
          <p:cNvPr id="11" name="Picture Placeholder 7"/>
          <p:cNvSpPr>
            <a:spLocks noGrp="1"/>
          </p:cNvSpPr>
          <p:nvPr>
            <p:ph type="pic" sz="quarter" idx="11"/>
          </p:nvPr>
        </p:nvSpPr>
        <p:spPr>
          <a:xfrm>
            <a:off x="3773576" y="1905042"/>
            <a:ext cx="2352237" cy="2550844"/>
          </a:xfrm>
          <a:prstGeom prst="rect">
            <a:avLst/>
          </a:prstGeom>
        </p:spPr>
        <p:txBody>
          <a:bodyPr/>
          <a:lstStyle>
            <a:lvl1pPr>
              <a:defRPr sz="1600"/>
            </a:lvl1pPr>
          </a:lstStyle>
          <a:p>
            <a:endParaRPr lang="id-ID" dirty="0"/>
          </a:p>
        </p:txBody>
      </p:sp>
      <p:sp>
        <p:nvSpPr>
          <p:cNvPr id="12" name="Picture Placeholder 7"/>
          <p:cNvSpPr>
            <a:spLocks noGrp="1"/>
          </p:cNvSpPr>
          <p:nvPr>
            <p:ph type="pic" sz="quarter" idx="12"/>
          </p:nvPr>
        </p:nvSpPr>
        <p:spPr>
          <a:xfrm>
            <a:off x="6125813" y="1905042"/>
            <a:ext cx="2352237" cy="2550844"/>
          </a:xfrm>
          <a:prstGeom prst="rect">
            <a:avLst/>
          </a:prstGeom>
        </p:spPr>
        <p:txBody>
          <a:bodyPr/>
          <a:lstStyle>
            <a:lvl1pPr>
              <a:defRPr sz="1600"/>
            </a:lvl1pPr>
          </a:lstStyle>
          <a:p>
            <a:endParaRPr lang="id-ID" dirty="0"/>
          </a:p>
        </p:txBody>
      </p:sp>
      <p:sp>
        <p:nvSpPr>
          <p:cNvPr id="13" name="Picture Placeholder 7"/>
          <p:cNvSpPr>
            <a:spLocks noGrp="1"/>
          </p:cNvSpPr>
          <p:nvPr>
            <p:ph type="pic" sz="quarter" idx="13"/>
          </p:nvPr>
        </p:nvSpPr>
        <p:spPr>
          <a:xfrm>
            <a:off x="8478050" y="1905042"/>
            <a:ext cx="2352237" cy="2550844"/>
          </a:xfrm>
          <a:prstGeom prst="rect">
            <a:avLst/>
          </a:prstGeom>
        </p:spPr>
        <p:txBody>
          <a:bodyPr/>
          <a:lstStyle>
            <a:lvl1pPr>
              <a:defRPr sz="1600"/>
            </a:lvl1pPr>
          </a:lstStyle>
          <a:p>
            <a:endParaRPr lang="id-ID" dirty="0"/>
          </a:p>
        </p:txBody>
      </p:sp>
      <p:grpSp>
        <p:nvGrpSpPr>
          <p:cNvPr id="22" name="Group 21">
            <a:extLst>
              <a:ext uri="{FF2B5EF4-FFF2-40B4-BE49-F238E27FC236}">
                <a16:creationId xmlns:a16="http://schemas.microsoft.com/office/drawing/2014/main" id="{388A1713-B844-A14E-8AE2-5D2FDA3DD587}"/>
              </a:ext>
            </a:extLst>
          </p:cNvPr>
          <p:cNvGrpSpPr/>
          <p:nvPr userDrawn="1"/>
        </p:nvGrpSpPr>
        <p:grpSpPr>
          <a:xfrm>
            <a:off x="0" y="6408420"/>
            <a:ext cx="12192000" cy="457200"/>
            <a:chOff x="0" y="6400801"/>
            <a:chExt cx="12192000" cy="457200"/>
          </a:xfrm>
        </p:grpSpPr>
        <p:sp>
          <p:nvSpPr>
            <p:cNvPr id="23" name="Rectangle 22">
              <a:extLst>
                <a:ext uri="{FF2B5EF4-FFF2-40B4-BE49-F238E27FC236}">
                  <a16:creationId xmlns:a16="http://schemas.microsoft.com/office/drawing/2014/main" id="{AB83BF4E-3C2E-264F-AA3E-39D1909708EB}"/>
                </a:ext>
              </a:extLst>
            </p:cNvPr>
            <p:cNvSpPr/>
            <p:nvPr userDrawn="1"/>
          </p:nvSpPr>
          <p:spPr>
            <a:xfrm>
              <a:off x="0" y="6400801"/>
              <a:ext cx="12192000" cy="4572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4" name="Title 1">
              <a:extLst>
                <a:ext uri="{FF2B5EF4-FFF2-40B4-BE49-F238E27FC236}">
                  <a16:creationId xmlns:a16="http://schemas.microsoft.com/office/drawing/2014/main" id="{49673814-EC34-1647-AC3D-0E45FD181B4A}"/>
                </a:ext>
              </a:extLst>
            </p:cNvPr>
            <p:cNvSpPr txBox="1">
              <a:spLocks/>
            </p:cNvSpPr>
            <p:nvPr userDrawn="1"/>
          </p:nvSpPr>
          <p:spPr>
            <a:xfrm>
              <a:off x="3989721" y="6400801"/>
              <a:ext cx="4212557" cy="457200"/>
            </a:xfrm>
            <a:prstGeom prst="parallelogram">
              <a:avLst>
                <a:gd name="adj" fmla="val 30556"/>
              </a:avLst>
            </a:prstGeom>
            <a:solidFill>
              <a:srgbClr val="009193"/>
            </a:solidFill>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id-ID" sz="1400" b="1" i="0" dirty="0" err="1">
                  <a:solidFill>
                    <a:schemeClr val="bg1"/>
                  </a:solidFill>
                  <a:latin typeface="Gotham Black" pitchFamily="2" charset="0"/>
                  <a:cs typeface="Gotham Black" pitchFamily="2" charset="0"/>
                </a:rPr>
                <a:t>psm.edu</a:t>
              </a:r>
              <a:endParaRPr lang="en-US" sz="1400" b="1" i="0" dirty="0">
                <a:solidFill>
                  <a:schemeClr val="bg1"/>
                </a:solidFill>
                <a:latin typeface="Gotham Black" pitchFamily="2" charset="0"/>
                <a:cs typeface="Gotham Black" pitchFamily="2" charset="0"/>
              </a:endParaRPr>
            </a:p>
          </p:txBody>
        </p:sp>
      </p:grpSp>
      <p:pic>
        <p:nvPicPr>
          <p:cNvPr id="25" name="Picture 24">
            <a:extLst>
              <a:ext uri="{FF2B5EF4-FFF2-40B4-BE49-F238E27FC236}">
                <a16:creationId xmlns:a16="http://schemas.microsoft.com/office/drawing/2014/main" id="{7495DBC3-8BEC-C444-BA40-2DF851B0AC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565" y="6454305"/>
            <a:ext cx="954629" cy="336290"/>
          </a:xfrm>
          <a:prstGeom prst="rect">
            <a:avLst/>
          </a:prstGeom>
        </p:spPr>
      </p:pic>
      <p:pic>
        <p:nvPicPr>
          <p:cNvPr id="26" name="Picture 25">
            <a:extLst>
              <a:ext uri="{FF2B5EF4-FFF2-40B4-BE49-F238E27FC236}">
                <a16:creationId xmlns:a16="http://schemas.microsoft.com/office/drawing/2014/main" id="{7F4C7FF2-61D1-F04A-A76F-1A0C0AD280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88959" y="6456713"/>
            <a:ext cx="364906" cy="360613"/>
          </a:xfrm>
          <a:prstGeom prst="rect">
            <a:avLst/>
          </a:prstGeom>
        </p:spPr>
      </p:pic>
    </p:spTree>
    <p:extLst>
      <p:ext uri="{BB962C8B-B14F-4D97-AF65-F5344CB8AC3E}">
        <p14:creationId xmlns:p14="http://schemas.microsoft.com/office/powerpoint/2010/main" val="629499005"/>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1346201" y="2019300"/>
            <a:ext cx="9423400" cy="2271486"/>
          </a:xfrm>
          <a:prstGeom prst="rect">
            <a:avLst/>
          </a:prstGeom>
        </p:spPr>
        <p:txBody>
          <a:bodyPr/>
          <a:lstStyle>
            <a:lvl1pPr>
              <a:defRPr sz="1600"/>
            </a:lvl1pPr>
          </a:lstStyle>
          <a:p>
            <a:endParaRPr lang="id-ID" dirty="0"/>
          </a:p>
        </p:txBody>
      </p:sp>
      <p:grpSp>
        <p:nvGrpSpPr>
          <p:cNvPr id="19" name="Group 18">
            <a:extLst>
              <a:ext uri="{FF2B5EF4-FFF2-40B4-BE49-F238E27FC236}">
                <a16:creationId xmlns:a16="http://schemas.microsoft.com/office/drawing/2014/main" id="{9F3792B5-DD86-B241-B6EA-C9687D5AA363}"/>
              </a:ext>
            </a:extLst>
          </p:cNvPr>
          <p:cNvGrpSpPr/>
          <p:nvPr userDrawn="1"/>
        </p:nvGrpSpPr>
        <p:grpSpPr>
          <a:xfrm>
            <a:off x="0" y="6400800"/>
            <a:ext cx="12192000" cy="457200"/>
            <a:chOff x="0" y="6400801"/>
            <a:chExt cx="12192000" cy="457200"/>
          </a:xfrm>
        </p:grpSpPr>
        <p:sp>
          <p:nvSpPr>
            <p:cNvPr id="20" name="Rectangle 19">
              <a:extLst>
                <a:ext uri="{FF2B5EF4-FFF2-40B4-BE49-F238E27FC236}">
                  <a16:creationId xmlns:a16="http://schemas.microsoft.com/office/drawing/2014/main" id="{84FD8A4C-9958-DE41-B099-C50034CAFE83}"/>
                </a:ext>
              </a:extLst>
            </p:cNvPr>
            <p:cNvSpPr/>
            <p:nvPr userDrawn="1"/>
          </p:nvSpPr>
          <p:spPr>
            <a:xfrm>
              <a:off x="0" y="6400801"/>
              <a:ext cx="12192000" cy="4572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1" name="Title 1">
              <a:extLst>
                <a:ext uri="{FF2B5EF4-FFF2-40B4-BE49-F238E27FC236}">
                  <a16:creationId xmlns:a16="http://schemas.microsoft.com/office/drawing/2014/main" id="{4BFF7C0F-67AC-D44B-8507-635F5C791221}"/>
                </a:ext>
              </a:extLst>
            </p:cNvPr>
            <p:cNvSpPr txBox="1">
              <a:spLocks/>
            </p:cNvSpPr>
            <p:nvPr userDrawn="1"/>
          </p:nvSpPr>
          <p:spPr>
            <a:xfrm>
              <a:off x="3989721" y="6400801"/>
              <a:ext cx="4212557" cy="457200"/>
            </a:xfrm>
            <a:prstGeom prst="parallelogram">
              <a:avLst>
                <a:gd name="adj" fmla="val 30556"/>
              </a:avLst>
            </a:prstGeom>
            <a:solidFill>
              <a:srgbClr val="009193"/>
            </a:solidFill>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id-ID" sz="1400" b="1" i="0" dirty="0" err="1">
                  <a:solidFill>
                    <a:schemeClr val="bg1"/>
                  </a:solidFill>
                  <a:latin typeface="Gotham Black" pitchFamily="2" charset="0"/>
                  <a:cs typeface="Gotham Black" pitchFamily="2" charset="0"/>
                </a:rPr>
                <a:t>psm.edu</a:t>
              </a:r>
              <a:endParaRPr lang="en-US" sz="1400" b="1" i="0" dirty="0">
                <a:solidFill>
                  <a:schemeClr val="bg1"/>
                </a:solidFill>
                <a:latin typeface="Gotham Black" pitchFamily="2" charset="0"/>
                <a:cs typeface="Gotham Black" pitchFamily="2" charset="0"/>
              </a:endParaRPr>
            </a:p>
          </p:txBody>
        </p:sp>
      </p:grpSp>
      <p:pic>
        <p:nvPicPr>
          <p:cNvPr id="22" name="Picture 21">
            <a:extLst>
              <a:ext uri="{FF2B5EF4-FFF2-40B4-BE49-F238E27FC236}">
                <a16:creationId xmlns:a16="http://schemas.microsoft.com/office/drawing/2014/main" id="{25334FE6-AC38-4940-93DF-2F20005A0C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565" y="6454305"/>
            <a:ext cx="954629" cy="336290"/>
          </a:xfrm>
          <a:prstGeom prst="rect">
            <a:avLst/>
          </a:prstGeom>
        </p:spPr>
      </p:pic>
      <p:pic>
        <p:nvPicPr>
          <p:cNvPr id="23" name="Picture 22">
            <a:extLst>
              <a:ext uri="{FF2B5EF4-FFF2-40B4-BE49-F238E27FC236}">
                <a16:creationId xmlns:a16="http://schemas.microsoft.com/office/drawing/2014/main" id="{9D526C53-B678-154A-977A-4F7BED7D34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88959" y="6456713"/>
            <a:ext cx="364906" cy="360613"/>
          </a:xfrm>
          <a:prstGeom prst="rect">
            <a:avLst/>
          </a:prstGeom>
        </p:spPr>
      </p:pic>
    </p:spTree>
    <p:extLst>
      <p:ext uri="{BB962C8B-B14F-4D97-AF65-F5344CB8AC3E}">
        <p14:creationId xmlns:p14="http://schemas.microsoft.com/office/powerpoint/2010/main" val="345281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4946169" y="2019300"/>
            <a:ext cx="2299659" cy="2603500"/>
          </a:xfrm>
          <a:prstGeom prst="rect">
            <a:avLst/>
          </a:prstGeom>
        </p:spPr>
        <p:txBody>
          <a:bodyPr/>
          <a:lstStyle>
            <a:lvl1pPr>
              <a:defRPr sz="1600"/>
            </a:lvl1pPr>
          </a:lstStyle>
          <a:p>
            <a:endParaRPr lang="id-ID" dirty="0"/>
          </a:p>
        </p:txBody>
      </p:sp>
      <p:sp>
        <p:nvSpPr>
          <p:cNvPr id="19" name="Picture Placeholder 7"/>
          <p:cNvSpPr>
            <a:spLocks noGrp="1"/>
          </p:cNvSpPr>
          <p:nvPr>
            <p:ph type="pic" sz="quarter" idx="11"/>
          </p:nvPr>
        </p:nvSpPr>
        <p:spPr>
          <a:xfrm>
            <a:off x="2473084" y="2019300"/>
            <a:ext cx="2299659" cy="2603500"/>
          </a:xfrm>
          <a:prstGeom prst="rect">
            <a:avLst/>
          </a:prstGeom>
        </p:spPr>
        <p:txBody>
          <a:bodyPr/>
          <a:lstStyle>
            <a:lvl1pPr>
              <a:defRPr sz="1600"/>
            </a:lvl1pPr>
          </a:lstStyle>
          <a:p>
            <a:endParaRPr lang="id-ID" dirty="0"/>
          </a:p>
        </p:txBody>
      </p:sp>
      <p:sp>
        <p:nvSpPr>
          <p:cNvPr id="20" name="Picture Placeholder 7"/>
          <p:cNvSpPr>
            <a:spLocks noGrp="1"/>
          </p:cNvSpPr>
          <p:nvPr>
            <p:ph type="pic" sz="quarter" idx="12"/>
          </p:nvPr>
        </p:nvSpPr>
        <p:spPr>
          <a:xfrm>
            <a:off x="0" y="2019300"/>
            <a:ext cx="2299659" cy="2603500"/>
          </a:xfrm>
          <a:prstGeom prst="rect">
            <a:avLst/>
          </a:prstGeom>
        </p:spPr>
        <p:txBody>
          <a:bodyPr/>
          <a:lstStyle>
            <a:lvl1pPr>
              <a:defRPr sz="1600"/>
            </a:lvl1pPr>
          </a:lstStyle>
          <a:p>
            <a:endParaRPr lang="id-ID" dirty="0"/>
          </a:p>
        </p:txBody>
      </p:sp>
      <p:sp>
        <p:nvSpPr>
          <p:cNvPr id="21" name="Picture Placeholder 7"/>
          <p:cNvSpPr>
            <a:spLocks noGrp="1"/>
          </p:cNvSpPr>
          <p:nvPr>
            <p:ph type="pic" sz="quarter" idx="13"/>
          </p:nvPr>
        </p:nvSpPr>
        <p:spPr>
          <a:xfrm>
            <a:off x="9892338" y="2019300"/>
            <a:ext cx="2299659" cy="2603500"/>
          </a:xfrm>
          <a:prstGeom prst="rect">
            <a:avLst/>
          </a:prstGeom>
        </p:spPr>
        <p:txBody>
          <a:bodyPr/>
          <a:lstStyle>
            <a:lvl1pPr>
              <a:defRPr sz="1600"/>
            </a:lvl1pPr>
          </a:lstStyle>
          <a:p>
            <a:endParaRPr lang="id-ID" dirty="0"/>
          </a:p>
        </p:txBody>
      </p:sp>
      <p:sp>
        <p:nvSpPr>
          <p:cNvPr id="22" name="Picture Placeholder 7"/>
          <p:cNvSpPr>
            <a:spLocks noGrp="1"/>
          </p:cNvSpPr>
          <p:nvPr>
            <p:ph type="pic" sz="quarter" idx="14"/>
          </p:nvPr>
        </p:nvSpPr>
        <p:spPr>
          <a:xfrm>
            <a:off x="7419254" y="2019300"/>
            <a:ext cx="2299659" cy="2603500"/>
          </a:xfrm>
          <a:prstGeom prst="rect">
            <a:avLst/>
          </a:prstGeom>
        </p:spPr>
        <p:txBody>
          <a:bodyPr/>
          <a:lstStyle>
            <a:lvl1pPr>
              <a:defRPr sz="1600"/>
            </a:lvl1pPr>
          </a:lstStyle>
          <a:p>
            <a:endParaRPr lang="id-ID" dirty="0"/>
          </a:p>
        </p:txBody>
      </p:sp>
      <p:grpSp>
        <p:nvGrpSpPr>
          <p:cNvPr id="23" name="Group 22">
            <a:extLst>
              <a:ext uri="{FF2B5EF4-FFF2-40B4-BE49-F238E27FC236}">
                <a16:creationId xmlns:a16="http://schemas.microsoft.com/office/drawing/2014/main" id="{AD6B5A9A-D424-2C4F-9F3E-7B8DC955BEAC}"/>
              </a:ext>
            </a:extLst>
          </p:cNvPr>
          <p:cNvGrpSpPr/>
          <p:nvPr userDrawn="1"/>
        </p:nvGrpSpPr>
        <p:grpSpPr>
          <a:xfrm>
            <a:off x="0" y="6408420"/>
            <a:ext cx="12192000" cy="457200"/>
            <a:chOff x="0" y="6400801"/>
            <a:chExt cx="12192000" cy="457200"/>
          </a:xfrm>
        </p:grpSpPr>
        <p:sp>
          <p:nvSpPr>
            <p:cNvPr id="24" name="Rectangle 23">
              <a:extLst>
                <a:ext uri="{FF2B5EF4-FFF2-40B4-BE49-F238E27FC236}">
                  <a16:creationId xmlns:a16="http://schemas.microsoft.com/office/drawing/2014/main" id="{E8AA1F57-C189-6D47-99C0-A34E82F4AB6C}"/>
                </a:ext>
              </a:extLst>
            </p:cNvPr>
            <p:cNvSpPr/>
            <p:nvPr userDrawn="1"/>
          </p:nvSpPr>
          <p:spPr>
            <a:xfrm>
              <a:off x="0" y="6400801"/>
              <a:ext cx="12192000" cy="4572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5" name="Title 1">
              <a:extLst>
                <a:ext uri="{FF2B5EF4-FFF2-40B4-BE49-F238E27FC236}">
                  <a16:creationId xmlns:a16="http://schemas.microsoft.com/office/drawing/2014/main" id="{DC10CCE4-06DE-494A-BADB-2D973C37FFE1}"/>
                </a:ext>
              </a:extLst>
            </p:cNvPr>
            <p:cNvSpPr txBox="1">
              <a:spLocks/>
            </p:cNvSpPr>
            <p:nvPr userDrawn="1"/>
          </p:nvSpPr>
          <p:spPr>
            <a:xfrm>
              <a:off x="3989721" y="6400801"/>
              <a:ext cx="4212557" cy="457200"/>
            </a:xfrm>
            <a:prstGeom prst="parallelogram">
              <a:avLst>
                <a:gd name="adj" fmla="val 30556"/>
              </a:avLst>
            </a:prstGeom>
            <a:solidFill>
              <a:srgbClr val="009193"/>
            </a:solidFill>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id-ID" sz="1400" b="1" i="0" dirty="0" err="1">
                  <a:solidFill>
                    <a:schemeClr val="bg1"/>
                  </a:solidFill>
                  <a:latin typeface="Gotham Black" pitchFamily="2" charset="0"/>
                  <a:cs typeface="Gotham Black" pitchFamily="2" charset="0"/>
                </a:rPr>
                <a:t>psm.edu</a:t>
              </a:r>
              <a:endParaRPr lang="en-US" sz="1400" b="1" i="0" dirty="0">
                <a:solidFill>
                  <a:schemeClr val="bg1"/>
                </a:solidFill>
                <a:latin typeface="Gotham Black" pitchFamily="2" charset="0"/>
                <a:cs typeface="Gotham Black" pitchFamily="2" charset="0"/>
              </a:endParaRPr>
            </a:p>
          </p:txBody>
        </p:sp>
      </p:grpSp>
      <p:pic>
        <p:nvPicPr>
          <p:cNvPr id="26" name="Picture 25">
            <a:extLst>
              <a:ext uri="{FF2B5EF4-FFF2-40B4-BE49-F238E27FC236}">
                <a16:creationId xmlns:a16="http://schemas.microsoft.com/office/drawing/2014/main" id="{0DDD7958-E9F5-7848-9874-302DA4A191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565" y="6454305"/>
            <a:ext cx="954629" cy="336290"/>
          </a:xfrm>
          <a:prstGeom prst="rect">
            <a:avLst/>
          </a:prstGeom>
        </p:spPr>
      </p:pic>
      <p:pic>
        <p:nvPicPr>
          <p:cNvPr id="27" name="Picture 26">
            <a:extLst>
              <a:ext uri="{FF2B5EF4-FFF2-40B4-BE49-F238E27FC236}">
                <a16:creationId xmlns:a16="http://schemas.microsoft.com/office/drawing/2014/main" id="{F66F3055-575C-B54B-A462-1AE115D0FE0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88959" y="6456713"/>
            <a:ext cx="364906" cy="360613"/>
          </a:xfrm>
          <a:prstGeom prst="rect">
            <a:avLst/>
          </a:prstGeom>
        </p:spPr>
      </p:pic>
    </p:spTree>
    <p:extLst>
      <p:ext uri="{BB962C8B-B14F-4D97-AF65-F5344CB8AC3E}">
        <p14:creationId xmlns:p14="http://schemas.microsoft.com/office/powerpoint/2010/main" val="8777167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grpId="0" nodeType="withEffect" nodePh="1">
                                  <p:stCondLst>
                                    <p:cond delay="0"/>
                                  </p:stCondLst>
                                  <p:endCondLst>
                                    <p:cond evt="begin" delay="0">
                                      <p:tn val="12"/>
                                    </p:cond>
                                  </p:end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par>
                          <p:cTn id="15" fill="hold">
                            <p:stCondLst>
                              <p:cond delay="1000"/>
                            </p:stCondLst>
                            <p:childTnLst>
                              <p:par>
                                <p:cTn id="16" presetID="10" presetClass="entr" presetSubtype="0" fill="hold" grpId="0" nodeType="afterEffect" nodePh="1">
                                  <p:stCondLst>
                                    <p:cond delay="0"/>
                                  </p:stCondLst>
                                  <p:endCondLst>
                                    <p:cond evt="begin" delay="0">
                                      <p:tn val="16"/>
                                    </p:cond>
                                  </p:end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20" grpId="0"/>
      <p:bldP spid="21" grpId="0"/>
      <p:bldP spid="22"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Picture Placeholder 7"/>
          <p:cNvSpPr>
            <a:spLocks noGrp="1"/>
          </p:cNvSpPr>
          <p:nvPr>
            <p:ph type="pic" sz="quarter" idx="12"/>
          </p:nvPr>
        </p:nvSpPr>
        <p:spPr>
          <a:xfrm>
            <a:off x="5729369" y="1079416"/>
            <a:ext cx="1080000" cy="1080000"/>
          </a:xfrm>
          <a:prstGeom prst="rect">
            <a:avLst/>
          </a:prstGeom>
        </p:spPr>
        <p:txBody>
          <a:bodyPr/>
          <a:lstStyle>
            <a:lvl1pPr>
              <a:defRPr sz="1800"/>
            </a:lvl1pPr>
          </a:lstStyle>
          <a:p>
            <a:endParaRPr lang="id-ID" dirty="0"/>
          </a:p>
        </p:txBody>
      </p:sp>
      <p:sp>
        <p:nvSpPr>
          <p:cNvPr id="8" name="Picture Placeholder 7"/>
          <p:cNvSpPr>
            <a:spLocks noGrp="1"/>
          </p:cNvSpPr>
          <p:nvPr>
            <p:ph type="pic" sz="quarter" idx="13"/>
          </p:nvPr>
        </p:nvSpPr>
        <p:spPr>
          <a:xfrm>
            <a:off x="6948569" y="1079416"/>
            <a:ext cx="1080000" cy="1080000"/>
          </a:xfrm>
          <a:prstGeom prst="rect">
            <a:avLst/>
          </a:prstGeom>
        </p:spPr>
        <p:txBody>
          <a:bodyPr/>
          <a:lstStyle>
            <a:lvl1pPr>
              <a:defRPr sz="1800"/>
            </a:lvl1pPr>
          </a:lstStyle>
          <a:p>
            <a:endParaRPr lang="id-ID" dirty="0"/>
          </a:p>
        </p:txBody>
      </p:sp>
      <p:sp>
        <p:nvSpPr>
          <p:cNvPr id="9" name="Picture Placeholder 7"/>
          <p:cNvSpPr>
            <a:spLocks noGrp="1"/>
          </p:cNvSpPr>
          <p:nvPr>
            <p:ph type="pic" sz="quarter" idx="14"/>
          </p:nvPr>
        </p:nvSpPr>
        <p:spPr>
          <a:xfrm>
            <a:off x="8167769" y="1079416"/>
            <a:ext cx="1080000" cy="1080000"/>
          </a:xfrm>
          <a:prstGeom prst="rect">
            <a:avLst/>
          </a:prstGeom>
        </p:spPr>
        <p:txBody>
          <a:bodyPr/>
          <a:lstStyle>
            <a:lvl1pPr>
              <a:defRPr sz="1800"/>
            </a:lvl1pPr>
          </a:lstStyle>
          <a:p>
            <a:endParaRPr lang="id-ID" dirty="0"/>
          </a:p>
        </p:txBody>
      </p:sp>
      <p:sp>
        <p:nvSpPr>
          <p:cNvPr id="10" name="Picture Placeholder 7"/>
          <p:cNvSpPr>
            <a:spLocks noGrp="1"/>
          </p:cNvSpPr>
          <p:nvPr>
            <p:ph type="pic" sz="quarter" idx="15"/>
          </p:nvPr>
        </p:nvSpPr>
        <p:spPr>
          <a:xfrm>
            <a:off x="6948569" y="4813216"/>
            <a:ext cx="1080000" cy="1080000"/>
          </a:xfrm>
          <a:prstGeom prst="rect">
            <a:avLst/>
          </a:prstGeom>
        </p:spPr>
        <p:txBody>
          <a:bodyPr/>
          <a:lstStyle>
            <a:lvl1pPr>
              <a:defRPr sz="1800"/>
            </a:lvl1pPr>
          </a:lstStyle>
          <a:p>
            <a:endParaRPr lang="id-ID" dirty="0"/>
          </a:p>
        </p:txBody>
      </p:sp>
      <p:sp>
        <p:nvSpPr>
          <p:cNvPr id="11" name="Picture Placeholder 7"/>
          <p:cNvSpPr>
            <a:spLocks noGrp="1"/>
          </p:cNvSpPr>
          <p:nvPr>
            <p:ph type="pic" sz="quarter" idx="16"/>
          </p:nvPr>
        </p:nvSpPr>
        <p:spPr>
          <a:xfrm>
            <a:off x="6948569" y="2324016"/>
            <a:ext cx="1080000" cy="1080000"/>
          </a:xfrm>
          <a:prstGeom prst="rect">
            <a:avLst/>
          </a:prstGeom>
        </p:spPr>
        <p:txBody>
          <a:bodyPr/>
          <a:lstStyle>
            <a:lvl1pPr>
              <a:defRPr sz="1800"/>
            </a:lvl1pPr>
          </a:lstStyle>
          <a:p>
            <a:endParaRPr lang="id-ID" dirty="0"/>
          </a:p>
        </p:txBody>
      </p:sp>
      <p:sp>
        <p:nvSpPr>
          <p:cNvPr id="12" name="Picture Placeholder 7"/>
          <p:cNvSpPr>
            <a:spLocks noGrp="1"/>
          </p:cNvSpPr>
          <p:nvPr>
            <p:ph type="pic" sz="quarter" idx="17"/>
          </p:nvPr>
        </p:nvSpPr>
        <p:spPr>
          <a:xfrm>
            <a:off x="8167769" y="2324016"/>
            <a:ext cx="1080000" cy="1080000"/>
          </a:xfrm>
          <a:prstGeom prst="rect">
            <a:avLst/>
          </a:prstGeom>
        </p:spPr>
        <p:txBody>
          <a:bodyPr/>
          <a:lstStyle>
            <a:lvl1pPr>
              <a:defRPr sz="1800"/>
            </a:lvl1pPr>
          </a:lstStyle>
          <a:p>
            <a:endParaRPr lang="id-ID" dirty="0"/>
          </a:p>
        </p:txBody>
      </p:sp>
      <p:sp>
        <p:nvSpPr>
          <p:cNvPr id="13" name="Picture Placeholder 7"/>
          <p:cNvSpPr>
            <a:spLocks noGrp="1"/>
          </p:cNvSpPr>
          <p:nvPr>
            <p:ph type="pic" sz="quarter" idx="18"/>
          </p:nvPr>
        </p:nvSpPr>
        <p:spPr>
          <a:xfrm>
            <a:off x="5729369" y="3568616"/>
            <a:ext cx="1080000" cy="1080000"/>
          </a:xfrm>
          <a:prstGeom prst="rect">
            <a:avLst/>
          </a:prstGeom>
        </p:spPr>
        <p:txBody>
          <a:bodyPr/>
          <a:lstStyle>
            <a:lvl1pPr>
              <a:defRPr sz="1800"/>
            </a:lvl1pPr>
          </a:lstStyle>
          <a:p>
            <a:endParaRPr lang="id-ID" dirty="0"/>
          </a:p>
        </p:txBody>
      </p:sp>
      <p:sp>
        <p:nvSpPr>
          <p:cNvPr id="14" name="Picture Placeholder 7"/>
          <p:cNvSpPr>
            <a:spLocks noGrp="1"/>
          </p:cNvSpPr>
          <p:nvPr>
            <p:ph type="pic" sz="quarter" idx="19"/>
          </p:nvPr>
        </p:nvSpPr>
        <p:spPr>
          <a:xfrm>
            <a:off x="6948569" y="3568616"/>
            <a:ext cx="1080000" cy="1080000"/>
          </a:xfrm>
          <a:prstGeom prst="rect">
            <a:avLst/>
          </a:prstGeom>
        </p:spPr>
        <p:txBody>
          <a:bodyPr/>
          <a:lstStyle>
            <a:lvl1pPr>
              <a:defRPr sz="1800"/>
            </a:lvl1pPr>
          </a:lstStyle>
          <a:p>
            <a:endParaRPr lang="id-ID" dirty="0"/>
          </a:p>
        </p:txBody>
      </p:sp>
      <p:sp>
        <p:nvSpPr>
          <p:cNvPr id="15" name="Picture Placeholder 7"/>
          <p:cNvSpPr>
            <a:spLocks noGrp="1"/>
          </p:cNvSpPr>
          <p:nvPr>
            <p:ph type="pic" sz="quarter" idx="20"/>
          </p:nvPr>
        </p:nvSpPr>
        <p:spPr>
          <a:xfrm>
            <a:off x="8167769" y="3568616"/>
            <a:ext cx="1080000" cy="1080000"/>
          </a:xfrm>
          <a:prstGeom prst="rect">
            <a:avLst/>
          </a:prstGeom>
        </p:spPr>
        <p:txBody>
          <a:bodyPr/>
          <a:lstStyle>
            <a:lvl1pPr>
              <a:defRPr sz="1800"/>
            </a:lvl1pPr>
          </a:lstStyle>
          <a:p>
            <a:endParaRPr lang="id-ID" dirty="0"/>
          </a:p>
        </p:txBody>
      </p:sp>
      <p:sp>
        <p:nvSpPr>
          <p:cNvPr id="16" name="Picture Placeholder 7"/>
          <p:cNvSpPr>
            <a:spLocks noGrp="1"/>
          </p:cNvSpPr>
          <p:nvPr>
            <p:ph type="pic" sz="quarter" idx="21"/>
          </p:nvPr>
        </p:nvSpPr>
        <p:spPr>
          <a:xfrm>
            <a:off x="9386969" y="2324016"/>
            <a:ext cx="1080000" cy="1080000"/>
          </a:xfrm>
          <a:prstGeom prst="rect">
            <a:avLst/>
          </a:prstGeom>
        </p:spPr>
        <p:txBody>
          <a:bodyPr/>
          <a:lstStyle>
            <a:lvl1pPr>
              <a:defRPr sz="1800"/>
            </a:lvl1pPr>
          </a:lstStyle>
          <a:p>
            <a:endParaRPr lang="id-ID" dirty="0"/>
          </a:p>
        </p:txBody>
      </p:sp>
    </p:spTree>
    <p:extLst>
      <p:ext uri="{BB962C8B-B14F-4D97-AF65-F5344CB8AC3E}">
        <p14:creationId xmlns:p14="http://schemas.microsoft.com/office/powerpoint/2010/main" val="33707877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nodePh="1">
                                  <p:stCondLst>
                                    <p:cond delay="0"/>
                                  </p:stCondLst>
                                  <p:endCondLst>
                                    <p:cond evt="begin" delay="0">
                                      <p:tn val="14"/>
                                    </p:cond>
                                  </p:end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500"/>
                            </p:stCondLst>
                            <p:childTnLst>
                              <p:par>
                                <p:cTn id="18" presetID="10" presetClass="entr" presetSubtype="0" fill="hold" grpId="0" nodeType="afterEffect" nodePh="1">
                                  <p:stCondLst>
                                    <p:cond delay="0"/>
                                  </p:stCondLst>
                                  <p:endCondLst>
                                    <p:cond evt="begin" delay="0">
                                      <p:tn val="18"/>
                                    </p:cond>
                                  </p:end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nodePh="1">
                                  <p:stCondLst>
                                    <p:cond delay="0"/>
                                  </p:stCondLst>
                                  <p:endCondLst>
                                    <p:cond evt="begin" delay="0">
                                      <p:tn val="24"/>
                                    </p:cond>
                                  </p:end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1000"/>
                            </p:stCondLst>
                            <p:childTnLst>
                              <p:par>
                                <p:cTn id="28" presetID="10" presetClass="entr" presetSubtype="0" fill="hold" grpId="0" nodeType="afterEffect" nodePh="1">
                                  <p:stCondLst>
                                    <p:cond delay="0"/>
                                  </p:stCondLst>
                                  <p:endCondLst>
                                    <p:cond evt="begin" delay="0">
                                      <p:tn val="28"/>
                                    </p:cond>
                                  </p:end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3" grpId="0"/>
      <p:bldP spid="14" grpId="0"/>
      <p:bldP spid="15" grpId="0"/>
      <p:bldP spid="16"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0" y="2010270"/>
            <a:ext cx="4660900" cy="2879229"/>
          </a:xfrm>
          <a:prstGeom prst="rect">
            <a:avLst/>
          </a:prstGeom>
        </p:spPr>
        <p:txBody>
          <a:bodyPr/>
          <a:lstStyle>
            <a:lvl1pPr>
              <a:defRPr sz="1600"/>
            </a:lvl1pPr>
          </a:lstStyle>
          <a:p>
            <a:endParaRPr lang="id-ID" dirty="0"/>
          </a:p>
        </p:txBody>
      </p:sp>
      <p:grpSp>
        <p:nvGrpSpPr>
          <p:cNvPr id="19" name="Group 18">
            <a:extLst>
              <a:ext uri="{FF2B5EF4-FFF2-40B4-BE49-F238E27FC236}">
                <a16:creationId xmlns:a16="http://schemas.microsoft.com/office/drawing/2014/main" id="{7498E947-7080-5242-A45A-167221E00F9E}"/>
              </a:ext>
            </a:extLst>
          </p:cNvPr>
          <p:cNvGrpSpPr/>
          <p:nvPr userDrawn="1"/>
        </p:nvGrpSpPr>
        <p:grpSpPr>
          <a:xfrm>
            <a:off x="0" y="6408420"/>
            <a:ext cx="12192000" cy="457200"/>
            <a:chOff x="0" y="6400801"/>
            <a:chExt cx="12192000" cy="457200"/>
          </a:xfrm>
        </p:grpSpPr>
        <p:sp>
          <p:nvSpPr>
            <p:cNvPr id="20" name="Rectangle 19">
              <a:extLst>
                <a:ext uri="{FF2B5EF4-FFF2-40B4-BE49-F238E27FC236}">
                  <a16:creationId xmlns:a16="http://schemas.microsoft.com/office/drawing/2014/main" id="{B7C35321-5C32-6F44-8D06-865B6C754E75}"/>
                </a:ext>
              </a:extLst>
            </p:cNvPr>
            <p:cNvSpPr/>
            <p:nvPr userDrawn="1"/>
          </p:nvSpPr>
          <p:spPr>
            <a:xfrm>
              <a:off x="0" y="6400801"/>
              <a:ext cx="12192000" cy="4572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1" name="Title 1">
              <a:extLst>
                <a:ext uri="{FF2B5EF4-FFF2-40B4-BE49-F238E27FC236}">
                  <a16:creationId xmlns:a16="http://schemas.microsoft.com/office/drawing/2014/main" id="{40BA1253-8E38-054E-B8A0-7C03B9EA70DB}"/>
                </a:ext>
              </a:extLst>
            </p:cNvPr>
            <p:cNvSpPr txBox="1">
              <a:spLocks/>
            </p:cNvSpPr>
            <p:nvPr userDrawn="1"/>
          </p:nvSpPr>
          <p:spPr>
            <a:xfrm>
              <a:off x="3989721" y="6400801"/>
              <a:ext cx="4212557" cy="457200"/>
            </a:xfrm>
            <a:prstGeom prst="parallelogram">
              <a:avLst>
                <a:gd name="adj" fmla="val 30556"/>
              </a:avLst>
            </a:prstGeom>
            <a:solidFill>
              <a:srgbClr val="009193"/>
            </a:solidFill>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id-ID" sz="1400" b="1" i="0" dirty="0" err="1">
                  <a:solidFill>
                    <a:schemeClr val="bg1"/>
                  </a:solidFill>
                  <a:latin typeface="Gotham Black" pitchFamily="2" charset="0"/>
                  <a:cs typeface="Gotham Black" pitchFamily="2" charset="0"/>
                </a:rPr>
                <a:t>psm.edu</a:t>
              </a:r>
              <a:endParaRPr lang="en-US" sz="1400" b="1" i="0" dirty="0">
                <a:solidFill>
                  <a:schemeClr val="bg1"/>
                </a:solidFill>
                <a:latin typeface="Gotham Black" pitchFamily="2" charset="0"/>
                <a:cs typeface="Gotham Black" pitchFamily="2" charset="0"/>
              </a:endParaRPr>
            </a:p>
          </p:txBody>
        </p:sp>
      </p:grpSp>
      <p:pic>
        <p:nvPicPr>
          <p:cNvPr id="22" name="Picture 21">
            <a:extLst>
              <a:ext uri="{FF2B5EF4-FFF2-40B4-BE49-F238E27FC236}">
                <a16:creationId xmlns:a16="http://schemas.microsoft.com/office/drawing/2014/main" id="{117A9C27-B623-3D4F-9694-815CFD122A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565" y="6454305"/>
            <a:ext cx="954629" cy="336290"/>
          </a:xfrm>
          <a:prstGeom prst="rect">
            <a:avLst/>
          </a:prstGeom>
        </p:spPr>
      </p:pic>
      <p:pic>
        <p:nvPicPr>
          <p:cNvPr id="23" name="Picture 22">
            <a:extLst>
              <a:ext uri="{FF2B5EF4-FFF2-40B4-BE49-F238E27FC236}">
                <a16:creationId xmlns:a16="http://schemas.microsoft.com/office/drawing/2014/main" id="{73C46DEF-1679-E143-A7CF-DA90D25F2D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88959" y="6456713"/>
            <a:ext cx="364906" cy="360613"/>
          </a:xfrm>
          <a:prstGeom prst="rect">
            <a:avLst/>
          </a:prstGeom>
        </p:spPr>
      </p:pic>
    </p:spTree>
    <p:extLst>
      <p:ext uri="{BB962C8B-B14F-4D97-AF65-F5344CB8AC3E}">
        <p14:creationId xmlns:p14="http://schemas.microsoft.com/office/powerpoint/2010/main" val="2031862938"/>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6440074" y="1209675"/>
            <a:ext cx="7702145" cy="4791075"/>
          </a:xfrm>
          <a:prstGeom prst="rect">
            <a:avLst/>
          </a:prstGeom>
        </p:spPr>
        <p:txBody>
          <a:bodyPr/>
          <a:lstStyle>
            <a:lvl1pPr>
              <a:defRPr sz="1800">
                <a:solidFill>
                  <a:schemeClr val="bg1"/>
                </a:solidFill>
              </a:defRPr>
            </a:lvl1pPr>
          </a:lstStyle>
          <a:p>
            <a:endParaRPr lang="id-ID" dirty="0"/>
          </a:p>
        </p:txBody>
      </p:sp>
    </p:spTree>
    <p:extLst>
      <p:ext uri="{BB962C8B-B14F-4D97-AF65-F5344CB8AC3E}">
        <p14:creationId xmlns:p14="http://schemas.microsoft.com/office/powerpoint/2010/main" val="100756137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Rectangle 8"/>
          <p:cNvSpPr/>
          <p:nvPr userDrawn="1"/>
        </p:nvSpPr>
        <p:spPr>
          <a:xfrm>
            <a:off x="0" y="0"/>
            <a:ext cx="12192000" cy="4165600"/>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0" name="Picture Placeholder 7"/>
          <p:cNvSpPr>
            <a:spLocks noGrp="1"/>
          </p:cNvSpPr>
          <p:nvPr>
            <p:ph type="pic" sz="quarter" idx="10"/>
          </p:nvPr>
        </p:nvSpPr>
        <p:spPr>
          <a:xfrm>
            <a:off x="0" y="4165600"/>
            <a:ext cx="4013200" cy="2247901"/>
          </a:xfrm>
          <a:custGeom>
            <a:avLst/>
            <a:gdLst>
              <a:gd name="connsiteX0" fmla="*/ 0 w 4013200"/>
              <a:gd name="connsiteY0" fmla="*/ 0 h 2235201"/>
              <a:gd name="connsiteX1" fmla="*/ 4013200 w 4013200"/>
              <a:gd name="connsiteY1" fmla="*/ 0 h 2235201"/>
              <a:gd name="connsiteX2" fmla="*/ 4013200 w 4013200"/>
              <a:gd name="connsiteY2" fmla="*/ 2235201 h 2235201"/>
              <a:gd name="connsiteX3" fmla="*/ 0 w 4013200"/>
              <a:gd name="connsiteY3" fmla="*/ 2235201 h 2235201"/>
              <a:gd name="connsiteX4" fmla="*/ 0 w 4013200"/>
              <a:gd name="connsiteY4" fmla="*/ 0 h 2235201"/>
              <a:gd name="connsiteX0" fmla="*/ 0 w 4013200"/>
              <a:gd name="connsiteY0" fmla="*/ 0 h 2247901"/>
              <a:gd name="connsiteX1" fmla="*/ 4013200 w 4013200"/>
              <a:gd name="connsiteY1" fmla="*/ 0 h 2247901"/>
              <a:gd name="connsiteX2" fmla="*/ 3136900 w 4013200"/>
              <a:gd name="connsiteY2" fmla="*/ 2247901 h 2247901"/>
              <a:gd name="connsiteX3" fmla="*/ 0 w 4013200"/>
              <a:gd name="connsiteY3" fmla="*/ 2235201 h 2247901"/>
              <a:gd name="connsiteX4" fmla="*/ 0 w 4013200"/>
              <a:gd name="connsiteY4" fmla="*/ 0 h 2247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3200" h="2247901">
                <a:moveTo>
                  <a:pt x="0" y="0"/>
                </a:moveTo>
                <a:lnTo>
                  <a:pt x="4013200" y="0"/>
                </a:lnTo>
                <a:lnTo>
                  <a:pt x="3136900" y="2247901"/>
                </a:lnTo>
                <a:lnTo>
                  <a:pt x="0" y="2235201"/>
                </a:lnTo>
                <a:lnTo>
                  <a:pt x="0" y="0"/>
                </a:lnTo>
                <a:close/>
              </a:path>
            </a:pathLst>
          </a:custGeom>
        </p:spPr>
        <p:txBody>
          <a:bodyPr/>
          <a:lstStyle>
            <a:lvl1pPr>
              <a:defRPr sz="1600"/>
            </a:lvl1pPr>
          </a:lstStyle>
          <a:p>
            <a:endParaRPr lang="id-ID" dirty="0"/>
          </a:p>
        </p:txBody>
      </p:sp>
      <p:sp>
        <p:nvSpPr>
          <p:cNvPr id="11" name="Picture Placeholder 7"/>
          <p:cNvSpPr>
            <a:spLocks noGrp="1"/>
          </p:cNvSpPr>
          <p:nvPr>
            <p:ph type="pic" sz="quarter" idx="11"/>
          </p:nvPr>
        </p:nvSpPr>
        <p:spPr>
          <a:xfrm>
            <a:off x="3146424" y="4165599"/>
            <a:ext cx="5044115" cy="2242821"/>
          </a:xfrm>
          <a:custGeom>
            <a:avLst/>
            <a:gdLst>
              <a:gd name="connsiteX0" fmla="*/ 0 w 4177340"/>
              <a:gd name="connsiteY0" fmla="*/ 0 h 2235201"/>
              <a:gd name="connsiteX1" fmla="*/ 4177340 w 4177340"/>
              <a:gd name="connsiteY1" fmla="*/ 0 h 2235201"/>
              <a:gd name="connsiteX2" fmla="*/ 4177340 w 4177340"/>
              <a:gd name="connsiteY2" fmla="*/ 2235201 h 2235201"/>
              <a:gd name="connsiteX3" fmla="*/ 0 w 4177340"/>
              <a:gd name="connsiteY3" fmla="*/ 2235201 h 2235201"/>
              <a:gd name="connsiteX4" fmla="*/ 0 w 4177340"/>
              <a:gd name="connsiteY4" fmla="*/ 0 h 2235201"/>
              <a:gd name="connsiteX0" fmla="*/ 866775 w 5044115"/>
              <a:gd name="connsiteY0" fmla="*/ 0 h 2239963"/>
              <a:gd name="connsiteX1" fmla="*/ 5044115 w 5044115"/>
              <a:gd name="connsiteY1" fmla="*/ 0 h 2239963"/>
              <a:gd name="connsiteX2" fmla="*/ 5044115 w 5044115"/>
              <a:gd name="connsiteY2" fmla="*/ 2235201 h 2239963"/>
              <a:gd name="connsiteX3" fmla="*/ 0 w 5044115"/>
              <a:gd name="connsiteY3" fmla="*/ 2239963 h 2239963"/>
              <a:gd name="connsiteX4" fmla="*/ 866775 w 5044115"/>
              <a:gd name="connsiteY4" fmla="*/ 0 h 2239963"/>
              <a:gd name="connsiteX0" fmla="*/ 866775 w 5044115"/>
              <a:gd name="connsiteY0" fmla="*/ 0 h 2242821"/>
              <a:gd name="connsiteX1" fmla="*/ 5044115 w 5044115"/>
              <a:gd name="connsiteY1" fmla="*/ 0 h 2242821"/>
              <a:gd name="connsiteX2" fmla="*/ 4266875 w 5044115"/>
              <a:gd name="connsiteY2" fmla="*/ 2242821 h 2242821"/>
              <a:gd name="connsiteX3" fmla="*/ 0 w 5044115"/>
              <a:gd name="connsiteY3" fmla="*/ 2239963 h 2242821"/>
              <a:gd name="connsiteX4" fmla="*/ 866775 w 5044115"/>
              <a:gd name="connsiteY4" fmla="*/ 0 h 2242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4115" h="2242821">
                <a:moveTo>
                  <a:pt x="866775" y="0"/>
                </a:moveTo>
                <a:lnTo>
                  <a:pt x="5044115" y="0"/>
                </a:lnTo>
                <a:lnTo>
                  <a:pt x="4266875" y="2242821"/>
                </a:lnTo>
                <a:lnTo>
                  <a:pt x="0" y="2239963"/>
                </a:lnTo>
                <a:lnTo>
                  <a:pt x="866775" y="0"/>
                </a:lnTo>
                <a:close/>
              </a:path>
            </a:pathLst>
          </a:custGeom>
        </p:spPr>
        <p:txBody>
          <a:bodyPr/>
          <a:lstStyle>
            <a:lvl1pPr>
              <a:defRPr sz="1600"/>
            </a:lvl1pPr>
          </a:lstStyle>
          <a:p>
            <a:endParaRPr lang="id-ID" dirty="0"/>
          </a:p>
        </p:txBody>
      </p:sp>
      <p:sp>
        <p:nvSpPr>
          <p:cNvPr id="12" name="Picture Placeholder 7"/>
          <p:cNvSpPr>
            <a:spLocks noGrp="1"/>
          </p:cNvSpPr>
          <p:nvPr>
            <p:ph type="pic" sz="quarter" idx="12"/>
          </p:nvPr>
        </p:nvSpPr>
        <p:spPr>
          <a:xfrm>
            <a:off x="7405060" y="4160518"/>
            <a:ext cx="4775200" cy="2235201"/>
          </a:xfrm>
          <a:custGeom>
            <a:avLst/>
            <a:gdLst>
              <a:gd name="connsiteX0" fmla="*/ 0 w 4013200"/>
              <a:gd name="connsiteY0" fmla="*/ 0 h 2235201"/>
              <a:gd name="connsiteX1" fmla="*/ 4013200 w 4013200"/>
              <a:gd name="connsiteY1" fmla="*/ 0 h 2235201"/>
              <a:gd name="connsiteX2" fmla="*/ 4013200 w 4013200"/>
              <a:gd name="connsiteY2" fmla="*/ 2235201 h 2235201"/>
              <a:gd name="connsiteX3" fmla="*/ 0 w 4013200"/>
              <a:gd name="connsiteY3" fmla="*/ 2235201 h 2235201"/>
              <a:gd name="connsiteX4" fmla="*/ 0 w 4013200"/>
              <a:gd name="connsiteY4" fmla="*/ 0 h 2235201"/>
              <a:gd name="connsiteX0" fmla="*/ 746760 w 4759960"/>
              <a:gd name="connsiteY0" fmla="*/ 0 h 2235201"/>
              <a:gd name="connsiteX1" fmla="*/ 4759960 w 4759960"/>
              <a:gd name="connsiteY1" fmla="*/ 0 h 2235201"/>
              <a:gd name="connsiteX2" fmla="*/ 4759960 w 4759960"/>
              <a:gd name="connsiteY2" fmla="*/ 2235201 h 2235201"/>
              <a:gd name="connsiteX3" fmla="*/ 0 w 4759960"/>
              <a:gd name="connsiteY3" fmla="*/ 2235201 h 2235201"/>
              <a:gd name="connsiteX4" fmla="*/ 746760 w 4759960"/>
              <a:gd name="connsiteY4" fmla="*/ 0 h 2235201"/>
              <a:gd name="connsiteX0" fmla="*/ 762000 w 4775200"/>
              <a:gd name="connsiteY0" fmla="*/ 0 h 2235201"/>
              <a:gd name="connsiteX1" fmla="*/ 4775200 w 4775200"/>
              <a:gd name="connsiteY1" fmla="*/ 0 h 2235201"/>
              <a:gd name="connsiteX2" fmla="*/ 4775200 w 4775200"/>
              <a:gd name="connsiteY2" fmla="*/ 2235201 h 2235201"/>
              <a:gd name="connsiteX3" fmla="*/ 0 w 4775200"/>
              <a:gd name="connsiteY3" fmla="*/ 2227581 h 2235201"/>
              <a:gd name="connsiteX4" fmla="*/ 762000 w 4775200"/>
              <a:gd name="connsiteY4" fmla="*/ 0 h 2235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5200" h="2235201">
                <a:moveTo>
                  <a:pt x="762000" y="0"/>
                </a:moveTo>
                <a:lnTo>
                  <a:pt x="4775200" y="0"/>
                </a:lnTo>
                <a:lnTo>
                  <a:pt x="4775200" y="2235201"/>
                </a:lnTo>
                <a:lnTo>
                  <a:pt x="0" y="2227581"/>
                </a:lnTo>
                <a:lnTo>
                  <a:pt x="762000" y="0"/>
                </a:lnTo>
                <a:close/>
              </a:path>
            </a:pathLst>
          </a:custGeom>
        </p:spPr>
        <p:txBody>
          <a:bodyPr/>
          <a:lstStyle>
            <a:lvl1pPr>
              <a:defRPr sz="1600"/>
            </a:lvl1pPr>
          </a:lstStyle>
          <a:p>
            <a:endParaRPr lang="id-ID" dirty="0"/>
          </a:p>
        </p:txBody>
      </p:sp>
      <p:grpSp>
        <p:nvGrpSpPr>
          <p:cNvPr id="21" name="Group 20"/>
          <p:cNvGrpSpPr/>
          <p:nvPr userDrawn="1"/>
        </p:nvGrpSpPr>
        <p:grpSpPr>
          <a:xfrm>
            <a:off x="0" y="6408420"/>
            <a:ext cx="12192000" cy="457200"/>
            <a:chOff x="0" y="6400801"/>
            <a:chExt cx="12192000" cy="457200"/>
          </a:xfrm>
        </p:grpSpPr>
        <p:sp>
          <p:nvSpPr>
            <p:cNvPr id="22" name="Rectangle 21"/>
            <p:cNvSpPr/>
            <p:nvPr userDrawn="1"/>
          </p:nvSpPr>
          <p:spPr>
            <a:xfrm>
              <a:off x="0" y="6400801"/>
              <a:ext cx="12192000" cy="4572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4" name="Title 1"/>
            <p:cNvSpPr txBox="1">
              <a:spLocks/>
            </p:cNvSpPr>
            <p:nvPr userDrawn="1"/>
          </p:nvSpPr>
          <p:spPr>
            <a:xfrm>
              <a:off x="3989721" y="6400801"/>
              <a:ext cx="4212557" cy="457200"/>
            </a:xfrm>
            <a:prstGeom prst="parallelogram">
              <a:avLst>
                <a:gd name="adj" fmla="val 30556"/>
              </a:avLst>
            </a:prstGeom>
            <a:solidFill>
              <a:srgbClr val="009193"/>
            </a:solidFill>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id-ID" sz="1400" b="1" i="0" dirty="0" err="1">
                  <a:solidFill>
                    <a:schemeClr val="bg1"/>
                  </a:solidFill>
                  <a:latin typeface="Gotham Black" pitchFamily="2" charset="0"/>
                  <a:cs typeface="Gotham Black" pitchFamily="2" charset="0"/>
                </a:rPr>
                <a:t>psm.edu</a:t>
              </a:r>
              <a:endParaRPr lang="en-US" sz="1400" b="1" i="0" dirty="0">
                <a:solidFill>
                  <a:schemeClr val="bg1"/>
                </a:solidFill>
                <a:latin typeface="Gotham Black" pitchFamily="2" charset="0"/>
                <a:cs typeface="Gotham Black" pitchFamily="2" charset="0"/>
              </a:endParaRPr>
            </a:p>
          </p:txBody>
        </p:sp>
      </p:grpSp>
      <p:pic>
        <p:nvPicPr>
          <p:cNvPr id="5" name="Picture 4">
            <a:extLst>
              <a:ext uri="{FF2B5EF4-FFF2-40B4-BE49-F238E27FC236}">
                <a16:creationId xmlns:a16="http://schemas.microsoft.com/office/drawing/2014/main" id="{4EDE931A-3530-D04D-ACEC-E256577409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565" y="6454305"/>
            <a:ext cx="954629" cy="336290"/>
          </a:xfrm>
          <a:prstGeom prst="rect">
            <a:avLst/>
          </a:prstGeom>
        </p:spPr>
      </p:pic>
      <p:pic>
        <p:nvPicPr>
          <p:cNvPr id="7" name="Picture 6">
            <a:extLst>
              <a:ext uri="{FF2B5EF4-FFF2-40B4-BE49-F238E27FC236}">
                <a16:creationId xmlns:a16="http://schemas.microsoft.com/office/drawing/2014/main" id="{3EB731C4-A20F-9941-8172-348B4A3E7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88959" y="6456713"/>
            <a:ext cx="364906" cy="360613"/>
          </a:xfrm>
          <a:prstGeom prst="rect">
            <a:avLst/>
          </a:prstGeom>
        </p:spPr>
      </p:pic>
    </p:spTree>
    <p:extLst>
      <p:ext uri="{BB962C8B-B14F-4D97-AF65-F5344CB8AC3E}">
        <p14:creationId xmlns:p14="http://schemas.microsoft.com/office/powerpoint/2010/main" val="35761632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nodePh="1">
                                  <p:stCondLst>
                                    <p:cond delay="0"/>
                                  </p:stCondLst>
                                  <p:endCondLst>
                                    <p:cond evt="begin" delay="0">
                                      <p:tn val="12"/>
                                    </p:cond>
                                  </p:end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nodePh="1">
                                  <p:stCondLst>
                                    <p:cond delay="0"/>
                                  </p:stCondLst>
                                  <p:endCondLst>
                                    <p:cond evt="begin" delay="0">
                                      <p:tn val="15"/>
                                    </p:cond>
                                  </p:end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4" name="Picture Placeholder 2"/>
          <p:cNvSpPr>
            <a:spLocks noGrp="1"/>
          </p:cNvSpPr>
          <p:nvPr>
            <p:ph type="pic" sz="quarter" idx="10"/>
          </p:nvPr>
        </p:nvSpPr>
        <p:spPr>
          <a:xfrm>
            <a:off x="6323805" y="1517339"/>
            <a:ext cx="5265153" cy="1398043"/>
          </a:xfrm>
          <a:prstGeom prst="rect">
            <a:avLst/>
          </a:prstGeom>
        </p:spPr>
        <p:txBody>
          <a:bodyPr/>
          <a:lstStyle>
            <a:lvl1pPr>
              <a:defRPr sz="1800">
                <a:solidFill>
                  <a:schemeClr val="bg1">
                    <a:lumMod val="65000"/>
                  </a:schemeClr>
                </a:solidFill>
                <a:latin typeface="Neris Thin" panose="00000300000000000000" pitchFamily="50" charset="0"/>
              </a:defRPr>
            </a:lvl1pPr>
          </a:lstStyle>
          <a:p>
            <a:endParaRPr lang="id-ID"/>
          </a:p>
        </p:txBody>
      </p:sp>
      <p:sp>
        <p:nvSpPr>
          <p:cNvPr id="15" name="Picture Placeholder 2"/>
          <p:cNvSpPr>
            <a:spLocks noGrp="1"/>
          </p:cNvSpPr>
          <p:nvPr>
            <p:ph type="pic" sz="quarter" idx="11"/>
          </p:nvPr>
        </p:nvSpPr>
        <p:spPr>
          <a:xfrm>
            <a:off x="6323806" y="3048596"/>
            <a:ext cx="5265153" cy="1398043"/>
          </a:xfrm>
          <a:prstGeom prst="rect">
            <a:avLst/>
          </a:prstGeom>
        </p:spPr>
        <p:txBody>
          <a:bodyPr/>
          <a:lstStyle>
            <a:lvl1pPr>
              <a:defRPr sz="1800">
                <a:solidFill>
                  <a:schemeClr val="bg1">
                    <a:lumMod val="65000"/>
                  </a:schemeClr>
                </a:solidFill>
                <a:latin typeface="Neris Thin" panose="00000300000000000000" pitchFamily="50" charset="0"/>
              </a:defRPr>
            </a:lvl1pPr>
          </a:lstStyle>
          <a:p>
            <a:endParaRPr lang="id-ID"/>
          </a:p>
        </p:txBody>
      </p:sp>
      <p:sp>
        <p:nvSpPr>
          <p:cNvPr id="16" name="Picture Placeholder 2"/>
          <p:cNvSpPr>
            <a:spLocks noGrp="1"/>
          </p:cNvSpPr>
          <p:nvPr>
            <p:ph type="pic" sz="quarter" idx="12"/>
          </p:nvPr>
        </p:nvSpPr>
        <p:spPr>
          <a:xfrm>
            <a:off x="6323806" y="4579853"/>
            <a:ext cx="5265153" cy="1398043"/>
          </a:xfrm>
          <a:prstGeom prst="rect">
            <a:avLst/>
          </a:prstGeom>
        </p:spPr>
        <p:txBody>
          <a:bodyPr/>
          <a:lstStyle>
            <a:lvl1pPr>
              <a:defRPr sz="1800">
                <a:solidFill>
                  <a:schemeClr val="bg1">
                    <a:lumMod val="65000"/>
                  </a:schemeClr>
                </a:solidFill>
                <a:latin typeface="Neris Thin" panose="00000300000000000000" pitchFamily="50" charset="0"/>
              </a:defRPr>
            </a:lvl1pPr>
          </a:lstStyle>
          <a:p>
            <a:endParaRPr lang="id-ID"/>
          </a:p>
        </p:txBody>
      </p:sp>
      <p:grpSp>
        <p:nvGrpSpPr>
          <p:cNvPr id="23" name="Group 22">
            <a:extLst>
              <a:ext uri="{FF2B5EF4-FFF2-40B4-BE49-F238E27FC236}">
                <a16:creationId xmlns:a16="http://schemas.microsoft.com/office/drawing/2014/main" id="{C61D217B-44E1-ED48-BC78-E946AA493355}"/>
              </a:ext>
            </a:extLst>
          </p:cNvPr>
          <p:cNvGrpSpPr/>
          <p:nvPr userDrawn="1"/>
        </p:nvGrpSpPr>
        <p:grpSpPr>
          <a:xfrm>
            <a:off x="0" y="6408420"/>
            <a:ext cx="12192000" cy="457200"/>
            <a:chOff x="0" y="6400801"/>
            <a:chExt cx="12192000" cy="457200"/>
          </a:xfrm>
        </p:grpSpPr>
        <p:sp>
          <p:nvSpPr>
            <p:cNvPr id="24" name="Rectangle 23">
              <a:extLst>
                <a:ext uri="{FF2B5EF4-FFF2-40B4-BE49-F238E27FC236}">
                  <a16:creationId xmlns:a16="http://schemas.microsoft.com/office/drawing/2014/main" id="{9E41E5E1-9C03-7D46-A051-54BB70D09C46}"/>
                </a:ext>
              </a:extLst>
            </p:cNvPr>
            <p:cNvSpPr/>
            <p:nvPr userDrawn="1"/>
          </p:nvSpPr>
          <p:spPr>
            <a:xfrm>
              <a:off x="0" y="6400801"/>
              <a:ext cx="12192000" cy="4572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5" name="Title 1">
              <a:extLst>
                <a:ext uri="{FF2B5EF4-FFF2-40B4-BE49-F238E27FC236}">
                  <a16:creationId xmlns:a16="http://schemas.microsoft.com/office/drawing/2014/main" id="{B21A28C0-00F0-3341-9EB6-2621E8A17DCE}"/>
                </a:ext>
              </a:extLst>
            </p:cNvPr>
            <p:cNvSpPr txBox="1">
              <a:spLocks/>
            </p:cNvSpPr>
            <p:nvPr userDrawn="1"/>
          </p:nvSpPr>
          <p:spPr>
            <a:xfrm>
              <a:off x="3989721" y="6400801"/>
              <a:ext cx="4212557" cy="457200"/>
            </a:xfrm>
            <a:prstGeom prst="parallelogram">
              <a:avLst>
                <a:gd name="adj" fmla="val 30556"/>
              </a:avLst>
            </a:prstGeom>
            <a:solidFill>
              <a:srgbClr val="009193"/>
            </a:solidFill>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id-ID" sz="1400" b="1" i="0" dirty="0" err="1">
                  <a:solidFill>
                    <a:schemeClr val="bg1"/>
                  </a:solidFill>
                  <a:latin typeface="Gotham Black" pitchFamily="2" charset="0"/>
                  <a:cs typeface="Gotham Black" pitchFamily="2" charset="0"/>
                </a:rPr>
                <a:t>psm.edu</a:t>
              </a:r>
              <a:endParaRPr lang="en-US" sz="1400" b="1" i="0" dirty="0">
                <a:solidFill>
                  <a:schemeClr val="bg1"/>
                </a:solidFill>
                <a:latin typeface="Gotham Black" pitchFamily="2" charset="0"/>
                <a:cs typeface="Gotham Black" pitchFamily="2" charset="0"/>
              </a:endParaRPr>
            </a:p>
          </p:txBody>
        </p:sp>
      </p:grpSp>
      <p:pic>
        <p:nvPicPr>
          <p:cNvPr id="26" name="Picture 25">
            <a:extLst>
              <a:ext uri="{FF2B5EF4-FFF2-40B4-BE49-F238E27FC236}">
                <a16:creationId xmlns:a16="http://schemas.microsoft.com/office/drawing/2014/main" id="{4DCC84E8-432F-6748-832A-7522ACAE7B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565" y="6454305"/>
            <a:ext cx="954629" cy="336290"/>
          </a:xfrm>
          <a:prstGeom prst="rect">
            <a:avLst/>
          </a:prstGeom>
        </p:spPr>
      </p:pic>
      <p:pic>
        <p:nvPicPr>
          <p:cNvPr id="27" name="Picture 26">
            <a:extLst>
              <a:ext uri="{FF2B5EF4-FFF2-40B4-BE49-F238E27FC236}">
                <a16:creationId xmlns:a16="http://schemas.microsoft.com/office/drawing/2014/main" id="{78BF1F3A-1D30-7244-AC1E-D8165460AD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88959" y="6456713"/>
            <a:ext cx="364906" cy="360613"/>
          </a:xfrm>
          <a:prstGeom prst="rect">
            <a:avLst/>
          </a:prstGeom>
        </p:spPr>
      </p:pic>
    </p:spTree>
    <p:extLst>
      <p:ext uri="{BB962C8B-B14F-4D97-AF65-F5344CB8AC3E}">
        <p14:creationId xmlns:p14="http://schemas.microsoft.com/office/powerpoint/2010/main" val="2831043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grpId="0" nodeType="withEffect" nodePh="1">
                                  <p:stCondLst>
                                    <p:cond delay="0"/>
                                  </p:stCondLst>
                                  <p:endCondLst>
                                    <p:cond evt="begin" delay="0">
                                      <p:tn val="12"/>
                                    </p:cond>
                                  </p:end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outVertical)">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2" name="Picture Placeholder 7"/>
          <p:cNvSpPr>
            <a:spLocks noGrp="1"/>
          </p:cNvSpPr>
          <p:nvPr>
            <p:ph type="pic" sz="quarter" idx="10"/>
          </p:nvPr>
        </p:nvSpPr>
        <p:spPr>
          <a:xfrm>
            <a:off x="1841597" y="2375452"/>
            <a:ext cx="1080000" cy="1080000"/>
          </a:xfrm>
          <a:prstGeom prst="ellipse">
            <a:avLst/>
          </a:prstGeom>
        </p:spPr>
        <p:txBody>
          <a:bodyPr/>
          <a:lstStyle>
            <a:lvl1pPr>
              <a:defRPr sz="1600"/>
            </a:lvl1pPr>
          </a:lstStyle>
          <a:p>
            <a:endParaRPr lang="id-ID" dirty="0"/>
          </a:p>
        </p:txBody>
      </p:sp>
      <p:sp>
        <p:nvSpPr>
          <p:cNvPr id="13" name="Picture Placeholder 7"/>
          <p:cNvSpPr>
            <a:spLocks noGrp="1"/>
          </p:cNvSpPr>
          <p:nvPr>
            <p:ph type="pic" sz="quarter" idx="11"/>
          </p:nvPr>
        </p:nvSpPr>
        <p:spPr>
          <a:xfrm>
            <a:off x="3020932" y="2375452"/>
            <a:ext cx="1080000" cy="1080000"/>
          </a:xfrm>
          <a:prstGeom prst="ellipse">
            <a:avLst/>
          </a:prstGeom>
        </p:spPr>
        <p:txBody>
          <a:bodyPr/>
          <a:lstStyle>
            <a:lvl1pPr>
              <a:defRPr sz="1600"/>
            </a:lvl1pPr>
          </a:lstStyle>
          <a:p>
            <a:endParaRPr lang="id-ID" dirty="0"/>
          </a:p>
        </p:txBody>
      </p:sp>
      <p:sp>
        <p:nvSpPr>
          <p:cNvPr id="17" name="Picture Placeholder 7"/>
          <p:cNvSpPr>
            <a:spLocks noGrp="1"/>
          </p:cNvSpPr>
          <p:nvPr>
            <p:ph type="pic" sz="quarter" idx="12"/>
          </p:nvPr>
        </p:nvSpPr>
        <p:spPr>
          <a:xfrm>
            <a:off x="4200267" y="2375452"/>
            <a:ext cx="1080000" cy="1080000"/>
          </a:xfrm>
          <a:prstGeom prst="ellipse">
            <a:avLst/>
          </a:prstGeom>
        </p:spPr>
        <p:txBody>
          <a:bodyPr/>
          <a:lstStyle>
            <a:lvl1pPr>
              <a:defRPr sz="1600"/>
            </a:lvl1pPr>
          </a:lstStyle>
          <a:p>
            <a:endParaRPr lang="id-ID" dirty="0"/>
          </a:p>
        </p:txBody>
      </p:sp>
      <p:sp>
        <p:nvSpPr>
          <p:cNvPr id="18" name="Picture Placeholder 7"/>
          <p:cNvSpPr>
            <a:spLocks noGrp="1"/>
          </p:cNvSpPr>
          <p:nvPr>
            <p:ph type="pic" sz="quarter" idx="13"/>
          </p:nvPr>
        </p:nvSpPr>
        <p:spPr>
          <a:xfrm>
            <a:off x="6927115" y="2375452"/>
            <a:ext cx="1080000" cy="1080000"/>
          </a:xfrm>
          <a:prstGeom prst="ellipse">
            <a:avLst/>
          </a:prstGeom>
        </p:spPr>
        <p:txBody>
          <a:bodyPr/>
          <a:lstStyle>
            <a:lvl1pPr>
              <a:defRPr sz="1600"/>
            </a:lvl1pPr>
          </a:lstStyle>
          <a:p>
            <a:endParaRPr lang="id-ID" dirty="0"/>
          </a:p>
        </p:txBody>
      </p:sp>
      <p:sp>
        <p:nvSpPr>
          <p:cNvPr id="19" name="Picture Placeholder 7"/>
          <p:cNvSpPr>
            <a:spLocks noGrp="1"/>
          </p:cNvSpPr>
          <p:nvPr>
            <p:ph type="pic" sz="quarter" idx="14"/>
          </p:nvPr>
        </p:nvSpPr>
        <p:spPr>
          <a:xfrm>
            <a:off x="8106450" y="2375452"/>
            <a:ext cx="1080000" cy="1080000"/>
          </a:xfrm>
          <a:prstGeom prst="ellipse">
            <a:avLst/>
          </a:prstGeom>
        </p:spPr>
        <p:txBody>
          <a:bodyPr/>
          <a:lstStyle>
            <a:lvl1pPr>
              <a:defRPr sz="1600"/>
            </a:lvl1pPr>
          </a:lstStyle>
          <a:p>
            <a:endParaRPr lang="id-ID" dirty="0"/>
          </a:p>
        </p:txBody>
      </p:sp>
      <p:sp>
        <p:nvSpPr>
          <p:cNvPr id="20" name="Picture Placeholder 7"/>
          <p:cNvSpPr>
            <a:spLocks noGrp="1"/>
          </p:cNvSpPr>
          <p:nvPr>
            <p:ph type="pic" sz="quarter" idx="15"/>
          </p:nvPr>
        </p:nvSpPr>
        <p:spPr>
          <a:xfrm>
            <a:off x="9285785" y="2375452"/>
            <a:ext cx="1080000" cy="1080000"/>
          </a:xfrm>
          <a:prstGeom prst="ellipse">
            <a:avLst/>
          </a:prstGeom>
        </p:spPr>
        <p:txBody>
          <a:bodyPr/>
          <a:lstStyle>
            <a:lvl1pPr>
              <a:defRPr sz="1600"/>
            </a:lvl1pPr>
          </a:lstStyle>
          <a:p>
            <a:endParaRPr lang="id-ID" dirty="0"/>
          </a:p>
        </p:txBody>
      </p:sp>
      <p:sp>
        <p:nvSpPr>
          <p:cNvPr id="21" name="Picture Placeholder 7"/>
          <p:cNvSpPr>
            <a:spLocks noGrp="1"/>
          </p:cNvSpPr>
          <p:nvPr>
            <p:ph type="pic" sz="quarter" idx="16"/>
          </p:nvPr>
        </p:nvSpPr>
        <p:spPr>
          <a:xfrm>
            <a:off x="5379602" y="2191363"/>
            <a:ext cx="1448178" cy="1448178"/>
          </a:xfrm>
          <a:prstGeom prst="ellipse">
            <a:avLst/>
          </a:prstGeom>
        </p:spPr>
        <p:txBody>
          <a:bodyPr/>
          <a:lstStyle>
            <a:lvl1pPr>
              <a:defRPr sz="1600"/>
            </a:lvl1pPr>
          </a:lstStyle>
          <a:p>
            <a:endParaRPr lang="id-ID" dirty="0"/>
          </a:p>
        </p:txBody>
      </p:sp>
      <p:grpSp>
        <p:nvGrpSpPr>
          <p:cNvPr id="29" name="Group 28">
            <a:extLst>
              <a:ext uri="{FF2B5EF4-FFF2-40B4-BE49-F238E27FC236}">
                <a16:creationId xmlns:a16="http://schemas.microsoft.com/office/drawing/2014/main" id="{A3D98880-C84B-2E48-9321-F9B87D442C83}"/>
              </a:ext>
            </a:extLst>
          </p:cNvPr>
          <p:cNvGrpSpPr/>
          <p:nvPr userDrawn="1"/>
        </p:nvGrpSpPr>
        <p:grpSpPr>
          <a:xfrm>
            <a:off x="0" y="6408420"/>
            <a:ext cx="12192000" cy="457200"/>
            <a:chOff x="0" y="6400801"/>
            <a:chExt cx="12192000" cy="457200"/>
          </a:xfrm>
        </p:grpSpPr>
        <p:sp>
          <p:nvSpPr>
            <p:cNvPr id="30" name="Rectangle 29">
              <a:extLst>
                <a:ext uri="{FF2B5EF4-FFF2-40B4-BE49-F238E27FC236}">
                  <a16:creationId xmlns:a16="http://schemas.microsoft.com/office/drawing/2014/main" id="{42B0DAF5-ABDD-DB40-B50C-B285E081278A}"/>
                </a:ext>
              </a:extLst>
            </p:cNvPr>
            <p:cNvSpPr/>
            <p:nvPr userDrawn="1"/>
          </p:nvSpPr>
          <p:spPr>
            <a:xfrm>
              <a:off x="0" y="6400801"/>
              <a:ext cx="12192000" cy="4572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1" name="Title 1">
              <a:extLst>
                <a:ext uri="{FF2B5EF4-FFF2-40B4-BE49-F238E27FC236}">
                  <a16:creationId xmlns:a16="http://schemas.microsoft.com/office/drawing/2014/main" id="{D3D88B6D-1E3B-0241-AD60-0D6859BDDA43}"/>
                </a:ext>
              </a:extLst>
            </p:cNvPr>
            <p:cNvSpPr txBox="1">
              <a:spLocks/>
            </p:cNvSpPr>
            <p:nvPr userDrawn="1"/>
          </p:nvSpPr>
          <p:spPr>
            <a:xfrm>
              <a:off x="3989721" y="6400801"/>
              <a:ext cx="4212557" cy="457200"/>
            </a:xfrm>
            <a:prstGeom prst="parallelogram">
              <a:avLst>
                <a:gd name="adj" fmla="val 30556"/>
              </a:avLst>
            </a:prstGeom>
            <a:solidFill>
              <a:srgbClr val="009193"/>
            </a:solidFill>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id-ID" sz="1400" b="1" i="0" dirty="0" err="1">
                  <a:solidFill>
                    <a:schemeClr val="bg1"/>
                  </a:solidFill>
                  <a:latin typeface="Gotham Black" pitchFamily="2" charset="0"/>
                  <a:cs typeface="Gotham Black" pitchFamily="2" charset="0"/>
                </a:rPr>
                <a:t>psm.edu</a:t>
              </a:r>
              <a:endParaRPr lang="en-US" sz="1400" b="1" i="0" dirty="0">
                <a:solidFill>
                  <a:schemeClr val="bg1"/>
                </a:solidFill>
                <a:latin typeface="Gotham Black" pitchFamily="2" charset="0"/>
                <a:cs typeface="Gotham Black" pitchFamily="2" charset="0"/>
              </a:endParaRPr>
            </a:p>
          </p:txBody>
        </p:sp>
      </p:grpSp>
      <p:pic>
        <p:nvPicPr>
          <p:cNvPr id="32" name="Picture 31">
            <a:extLst>
              <a:ext uri="{FF2B5EF4-FFF2-40B4-BE49-F238E27FC236}">
                <a16:creationId xmlns:a16="http://schemas.microsoft.com/office/drawing/2014/main" id="{16F71345-0451-844F-BBD8-FA23FA5D8C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565" y="6454305"/>
            <a:ext cx="954629" cy="336290"/>
          </a:xfrm>
          <a:prstGeom prst="rect">
            <a:avLst/>
          </a:prstGeom>
        </p:spPr>
      </p:pic>
      <p:pic>
        <p:nvPicPr>
          <p:cNvPr id="33" name="Picture 32">
            <a:extLst>
              <a:ext uri="{FF2B5EF4-FFF2-40B4-BE49-F238E27FC236}">
                <a16:creationId xmlns:a16="http://schemas.microsoft.com/office/drawing/2014/main" id="{FB0CB01E-8E08-8C42-8D2D-F4FC2AD423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88959" y="6456713"/>
            <a:ext cx="364906" cy="360613"/>
          </a:xfrm>
          <a:prstGeom prst="rect">
            <a:avLst/>
          </a:prstGeom>
        </p:spPr>
      </p:pic>
    </p:spTree>
    <p:extLst>
      <p:ext uri="{BB962C8B-B14F-4D97-AF65-F5344CB8AC3E}">
        <p14:creationId xmlns:p14="http://schemas.microsoft.com/office/powerpoint/2010/main" val="1489917560"/>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5" name="Picture Placeholder 7"/>
          <p:cNvSpPr>
            <a:spLocks noGrp="1"/>
          </p:cNvSpPr>
          <p:nvPr>
            <p:ph type="pic" sz="quarter" idx="10"/>
          </p:nvPr>
        </p:nvSpPr>
        <p:spPr>
          <a:xfrm>
            <a:off x="0" y="4864100"/>
            <a:ext cx="12192000" cy="1993900"/>
          </a:xfrm>
          <a:prstGeom prst="rect">
            <a:avLst/>
          </a:prstGeom>
        </p:spPr>
        <p:txBody>
          <a:bodyPr/>
          <a:lstStyle>
            <a:lvl1pPr>
              <a:defRPr sz="1600"/>
            </a:lvl1pPr>
          </a:lstStyle>
          <a:p>
            <a:endParaRPr lang="id-ID" dirty="0"/>
          </a:p>
        </p:txBody>
      </p:sp>
    </p:spTree>
    <p:extLst>
      <p:ext uri="{BB962C8B-B14F-4D97-AF65-F5344CB8AC3E}">
        <p14:creationId xmlns:p14="http://schemas.microsoft.com/office/powerpoint/2010/main" val="1323559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1" y="-1"/>
            <a:ext cx="2294731" cy="2294731"/>
          </a:xfrm>
          <a:prstGeom prst="rect">
            <a:avLst/>
          </a:prstGeom>
        </p:spPr>
        <p:txBody>
          <a:bodyPr/>
          <a:lstStyle>
            <a:lvl1pPr>
              <a:defRPr sz="1800"/>
            </a:lvl1pPr>
          </a:lstStyle>
          <a:p>
            <a:endParaRPr lang="id-ID" dirty="0"/>
          </a:p>
        </p:txBody>
      </p:sp>
      <p:sp>
        <p:nvSpPr>
          <p:cNvPr id="7" name="Picture Placeholder 8"/>
          <p:cNvSpPr>
            <a:spLocks noGrp="1"/>
          </p:cNvSpPr>
          <p:nvPr>
            <p:ph type="pic" sz="quarter" idx="16"/>
          </p:nvPr>
        </p:nvSpPr>
        <p:spPr>
          <a:xfrm>
            <a:off x="-1" y="2294730"/>
            <a:ext cx="2294731" cy="2321719"/>
          </a:xfrm>
          <a:prstGeom prst="rect">
            <a:avLst/>
          </a:prstGeom>
        </p:spPr>
        <p:txBody>
          <a:bodyPr/>
          <a:lstStyle>
            <a:lvl1pPr>
              <a:defRPr sz="1800"/>
            </a:lvl1pPr>
          </a:lstStyle>
          <a:p>
            <a:endParaRPr lang="id-ID" dirty="0"/>
          </a:p>
        </p:txBody>
      </p:sp>
      <p:sp>
        <p:nvSpPr>
          <p:cNvPr id="8" name="Picture Placeholder 8"/>
          <p:cNvSpPr>
            <a:spLocks noGrp="1"/>
          </p:cNvSpPr>
          <p:nvPr>
            <p:ph type="pic" sz="quarter" idx="17"/>
          </p:nvPr>
        </p:nvSpPr>
        <p:spPr>
          <a:xfrm>
            <a:off x="-1" y="4616449"/>
            <a:ext cx="2294731" cy="2294731"/>
          </a:xfrm>
          <a:prstGeom prst="rect">
            <a:avLst/>
          </a:prstGeom>
        </p:spPr>
        <p:txBody>
          <a:bodyPr/>
          <a:lstStyle>
            <a:lvl1pPr>
              <a:defRPr sz="1800"/>
            </a:lvl1pPr>
          </a:lstStyle>
          <a:p>
            <a:endParaRPr lang="id-ID" dirty="0"/>
          </a:p>
        </p:txBody>
      </p:sp>
      <p:sp>
        <p:nvSpPr>
          <p:cNvPr id="9" name="Picture Placeholder 8"/>
          <p:cNvSpPr>
            <a:spLocks noGrp="1"/>
          </p:cNvSpPr>
          <p:nvPr>
            <p:ph type="pic" sz="quarter" idx="18"/>
          </p:nvPr>
        </p:nvSpPr>
        <p:spPr>
          <a:xfrm>
            <a:off x="2294730" y="0"/>
            <a:ext cx="2294731" cy="2294731"/>
          </a:xfrm>
          <a:prstGeom prst="rect">
            <a:avLst/>
          </a:prstGeom>
        </p:spPr>
        <p:txBody>
          <a:bodyPr/>
          <a:lstStyle>
            <a:lvl1pPr>
              <a:defRPr sz="1800"/>
            </a:lvl1pPr>
          </a:lstStyle>
          <a:p>
            <a:endParaRPr lang="id-ID" dirty="0"/>
          </a:p>
        </p:txBody>
      </p:sp>
      <p:sp>
        <p:nvSpPr>
          <p:cNvPr id="10" name="Picture Placeholder 8"/>
          <p:cNvSpPr>
            <a:spLocks noGrp="1"/>
          </p:cNvSpPr>
          <p:nvPr>
            <p:ph type="pic" sz="quarter" idx="19"/>
          </p:nvPr>
        </p:nvSpPr>
        <p:spPr>
          <a:xfrm>
            <a:off x="2294730" y="2294731"/>
            <a:ext cx="2294731" cy="2321719"/>
          </a:xfrm>
          <a:prstGeom prst="rect">
            <a:avLst/>
          </a:prstGeom>
        </p:spPr>
        <p:txBody>
          <a:bodyPr/>
          <a:lstStyle>
            <a:lvl1pPr>
              <a:defRPr sz="1800"/>
            </a:lvl1pPr>
          </a:lstStyle>
          <a:p>
            <a:endParaRPr lang="id-ID" dirty="0"/>
          </a:p>
        </p:txBody>
      </p:sp>
      <p:sp>
        <p:nvSpPr>
          <p:cNvPr id="11" name="Picture Placeholder 8"/>
          <p:cNvSpPr>
            <a:spLocks noGrp="1"/>
          </p:cNvSpPr>
          <p:nvPr>
            <p:ph type="pic" sz="quarter" idx="20"/>
          </p:nvPr>
        </p:nvSpPr>
        <p:spPr>
          <a:xfrm>
            <a:off x="2294730" y="4616450"/>
            <a:ext cx="2294731" cy="2294731"/>
          </a:xfrm>
          <a:prstGeom prst="rect">
            <a:avLst/>
          </a:prstGeom>
        </p:spPr>
        <p:txBody>
          <a:bodyPr/>
          <a:lstStyle>
            <a:lvl1pPr>
              <a:defRPr sz="1800"/>
            </a:lvl1pPr>
          </a:lstStyle>
          <a:p>
            <a:endParaRPr lang="id-ID" dirty="0"/>
          </a:p>
        </p:txBody>
      </p:sp>
      <p:sp>
        <p:nvSpPr>
          <p:cNvPr id="12" name="Picture Placeholder 8"/>
          <p:cNvSpPr>
            <a:spLocks noGrp="1"/>
          </p:cNvSpPr>
          <p:nvPr>
            <p:ph type="pic" sz="quarter" idx="21"/>
          </p:nvPr>
        </p:nvSpPr>
        <p:spPr>
          <a:xfrm>
            <a:off x="4589461" y="-1"/>
            <a:ext cx="2294731" cy="2294731"/>
          </a:xfrm>
          <a:prstGeom prst="rect">
            <a:avLst/>
          </a:prstGeom>
        </p:spPr>
        <p:txBody>
          <a:bodyPr/>
          <a:lstStyle>
            <a:lvl1pPr>
              <a:defRPr sz="1800"/>
            </a:lvl1pPr>
          </a:lstStyle>
          <a:p>
            <a:endParaRPr lang="id-ID" dirty="0"/>
          </a:p>
        </p:txBody>
      </p:sp>
      <p:sp>
        <p:nvSpPr>
          <p:cNvPr id="13" name="Picture Placeholder 8"/>
          <p:cNvSpPr>
            <a:spLocks noGrp="1"/>
          </p:cNvSpPr>
          <p:nvPr>
            <p:ph type="pic" sz="quarter" idx="22"/>
          </p:nvPr>
        </p:nvSpPr>
        <p:spPr>
          <a:xfrm>
            <a:off x="4589461" y="2294730"/>
            <a:ext cx="2294731" cy="2321719"/>
          </a:xfrm>
          <a:prstGeom prst="rect">
            <a:avLst/>
          </a:prstGeom>
        </p:spPr>
        <p:txBody>
          <a:bodyPr/>
          <a:lstStyle>
            <a:lvl1pPr>
              <a:defRPr sz="1800"/>
            </a:lvl1pPr>
          </a:lstStyle>
          <a:p>
            <a:endParaRPr lang="id-ID" dirty="0"/>
          </a:p>
        </p:txBody>
      </p:sp>
      <p:sp>
        <p:nvSpPr>
          <p:cNvPr id="14" name="Picture Placeholder 8"/>
          <p:cNvSpPr>
            <a:spLocks noGrp="1"/>
          </p:cNvSpPr>
          <p:nvPr>
            <p:ph type="pic" sz="quarter" idx="23"/>
          </p:nvPr>
        </p:nvSpPr>
        <p:spPr>
          <a:xfrm>
            <a:off x="4589461" y="4616449"/>
            <a:ext cx="2294731" cy="2294731"/>
          </a:xfrm>
          <a:prstGeom prst="rect">
            <a:avLst/>
          </a:prstGeom>
        </p:spPr>
        <p:txBody>
          <a:bodyPr/>
          <a:lstStyle>
            <a:lvl1pPr>
              <a:defRPr sz="1800"/>
            </a:lvl1pPr>
          </a:lstStyle>
          <a:p>
            <a:endParaRPr lang="id-ID" dirty="0"/>
          </a:p>
        </p:txBody>
      </p:sp>
    </p:spTree>
    <p:extLst>
      <p:ext uri="{BB962C8B-B14F-4D97-AF65-F5344CB8AC3E}">
        <p14:creationId xmlns:p14="http://schemas.microsoft.com/office/powerpoint/2010/main" val="31489133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nodePh="1">
                                  <p:stCondLst>
                                    <p:cond delay="0"/>
                                  </p:stCondLst>
                                  <p:endCondLst>
                                    <p:cond evt="begin" delay="0">
                                      <p:tn val="14"/>
                                    </p:cond>
                                  </p:end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5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nodePh="1">
                                  <p:stCondLst>
                                    <p:cond delay="0"/>
                                  </p:stCondLst>
                                  <p:endCondLst>
                                    <p:cond evt="begin" delay="0">
                                      <p:tn val="24"/>
                                    </p:cond>
                                  </p:end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nodePh="1">
                                  <p:stCondLst>
                                    <p:cond delay="0"/>
                                  </p:stCondLst>
                                  <p:endCondLst>
                                    <p:cond evt="begin" delay="0">
                                      <p:tn val="27"/>
                                    </p:cond>
                                  </p:end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p:bldP spid="14"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1" name="Picture Placeholder 7"/>
          <p:cNvSpPr>
            <a:spLocks noGrp="1"/>
          </p:cNvSpPr>
          <p:nvPr>
            <p:ph type="pic" sz="quarter" idx="35"/>
          </p:nvPr>
        </p:nvSpPr>
        <p:spPr>
          <a:xfrm>
            <a:off x="4860131" y="0"/>
            <a:ext cx="2471738" cy="2295244"/>
          </a:xfrm>
          <a:prstGeom prst="rect">
            <a:avLst/>
          </a:prstGeom>
        </p:spPr>
        <p:txBody>
          <a:bodyPr/>
          <a:lstStyle>
            <a:lvl1pPr>
              <a:defRPr sz="1800"/>
            </a:lvl1pPr>
          </a:lstStyle>
          <a:p>
            <a:endParaRPr lang="id-ID" dirty="0"/>
          </a:p>
        </p:txBody>
      </p:sp>
      <p:sp>
        <p:nvSpPr>
          <p:cNvPr id="22" name="Picture Placeholder 7"/>
          <p:cNvSpPr>
            <a:spLocks noGrp="1"/>
          </p:cNvSpPr>
          <p:nvPr>
            <p:ph type="pic" sz="quarter" idx="37"/>
          </p:nvPr>
        </p:nvSpPr>
        <p:spPr>
          <a:xfrm>
            <a:off x="4860131" y="4569540"/>
            <a:ext cx="2471738" cy="2288459"/>
          </a:xfrm>
          <a:prstGeom prst="rect">
            <a:avLst/>
          </a:prstGeom>
        </p:spPr>
        <p:txBody>
          <a:bodyPr/>
          <a:lstStyle>
            <a:lvl1pPr>
              <a:defRPr sz="1800"/>
            </a:lvl1pPr>
          </a:lstStyle>
          <a:p>
            <a:endParaRPr lang="id-ID" dirty="0"/>
          </a:p>
        </p:txBody>
      </p:sp>
      <p:sp>
        <p:nvSpPr>
          <p:cNvPr id="23" name="Picture Placeholder 7"/>
          <p:cNvSpPr>
            <a:spLocks noGrp="1"/>
          </p:cNvSpPr>
          <p:nvPr>
            <p:ph type="pic" sz="quarter" idx="39"/>
          </p:nvPr>
        </p:nvSpPr>
        <p:spPr>
          <a:xfrm>
            <a:off x="2469356" y="2288459"/>
            <a:ext cx="2390775" cy="2281082"/>
          </a:xfrm>
          <a:prstGeom prst="rect">
            <a:avLst/>
          </a:prstGeom>
        </p:spPr>
        <p:txBody>
          <a:bodyPr/>
          <a:lstStyle>
            <a:lvl1pPr>
              <a:defRPr sz="1800"/>
            </a:lvl1pPr>
          </a:lstStyle>
          <a:p>
            <a:endParaRPr lang="id-ID" dirty="0"/>
          </a:p>
        </p:txBody>
      </p:sp>
      <p:sp>
        <p:nvSpPr>
          <p:cNvPr id="24" name="Picture Placeholder 7"/>
          <p:cNvSpPr>
            <a:spLocks noGrp="1"/>
          </p:cNvSpPr>
          <p:nvPr>
            <p:ph type="pic" sz="quarter" idx="41"/>
          </p:nvPr>
        </p:nvSpPr>
        <p:spPr>
          <a:xfrm>
            <a:off x="1" y="-1"/>
            <a:ext cx="2469356" cy="2300951"/>
          </a:xfrm>
          <a:prstGeom prst="rect">
            <a:avLst/>
          </a:prstGeom>
        </p:spPr>
        <p:txBody>
          <a:bodyPr/>
          <a:lstStyle>
            <a:lvl1pPr>
              <a:defRPr sz="1800"/>
            </a:lvl1pPr>
          </a:lstStyle>
          <a:p>
            <a:endParaRPr lang="id-ID" dirty="0"/>
          </a:p>
        </p:txBody>
      </p:sp>
      <p:sp>
        <p:nvSpPr>
          <p:cNvPr id="25" name="Picture Placeholder 7"/>
          <p:cNvSpPr>
            <a:spLocks noGrp="1"/>
          </p:cNvSpPr>
          <p:nvPr>
            <p:ph type="pic" sz="quarter" idx="43"/>
          </p:nvPr>
        </p:nvSpPr>
        <p:spPr>
          <a:xfrm>
            <a:off x="1" y="4569540"/>
            <a:ext cx="2469356" cy="2288459"/>
          </a:xfrm>
          <a:prstGeom prst="rect">
            <a:avLst/>
          </a:prstGeom>
        </p:spPr>
        <p:txBody>
          <a:bodyPr/>
          <a:lstStyle>
            <a:lvl1pPr>
              <a:defRPr sz="1800"/>
            </a:lvl1pPr>
          </a:lstStyle>
          <a:p>
            <a:endParaRPr lang="id-ID" dirty="0"/>
          </a:p>
        </p:txBody>
      </p:sp>
      <p:sp>
        <p:nvSpPr>
          <p:cNvPr id="26" name="Picture Placeholder 7"/>
          <p:cNvSpPr>
            <a:spLocks noGrp="1"/>
          </p:cNvSpPr>
          <p:nvPr>
            <p:ph type="pic" sz="quarter" idx="44"/>
          </p:nvPr>
        </p:nvSpPr>
        <p:spPr>
          <a:xfrm>
            <a:off x="9801225" y="0"/>
            <a:ext cx="2390775" cy="2298095"/>
          </a:xfrm>
          <a:prstGeom prst="rect">
            <a:avLst/>
          </a:prstGeom>
        </p:spPr>
        <p:txBody>
          <a:bodyPr/>
          <a:lstStyle>
            <a:lvl1pPr>
              <a:defRPr sz="1800"/>
            </a:lvl1pPr>
          </a:lstStyle>
          <a:p>
            <a:endParaRPr lang="id-ID" dirty="0"/>
          </a:p>
        </p:txBody>
      </p:sp>
      <p:sp>
        <p:nvSpPr>
          <p:cNvPr id="27" name="Picture Placeholder 7"/>
          <p:cNvSpPr>
            <a:spLocks noGrp="1"/>
          </p:cNvSpPr>
          <p:nvPr>
            <p:ph type="pic" sz="quarter" idx="46"/>
          </p:nvPr>
        </p:nvSpPr>
        <p:spPr>
          <a:xfrm>
            <a:off x="9801225" y="4572095"/>
            <a:ext cx="2390775" cy="2293281"/>
          </a:xfrm>
          <a:prstGeom prst="rect">
            <a:avLst/>
          </a:prstGeom>
        </p:spPr>
        <p:txBody>
          <a:bodyPr/>
          <a:lstStyle>
            <a:lvl1pPr>
              <a:defRPr sz="1800"/>
            </a:lvl1pPr>
          </a:lstStyle>
          <a:p>
            <a:endParaRPr lang="id-ID" dirty="0"/>
          </a:p>
        </p:txBody>
      </p:sp>
      <p:sp>
        <p:nvSpPr>
          <p:cNvPr id="28" name="Picture Placeholder 7"/>
          <p:cNvSpPr>
            <a:spLocks noGrp="1"/>
          </p:cNvSpPr>
          <p:nvPr>
            <p:ph type="pic" sz="quarter" idx="48"/>
          </p:nvPr>
        </p:nvSpPr>
        <p:spPr>
          <a:xfrm>
            <a:off x="7331870" y="2295836"/>
            <a:ext cx="2469356" cy="2281082"/>
          </a:xfrm>
          <a:prstGeom prst="rect">
            <a:avLst/>
          </a:prstGeom>
        </p:spPr>
        <p:txBody>
          <a:bodyPr/>
          <a:lstStyle>
            <a:lvl1pPr>
              <a:defRPr sz="1800"/>
            </a:lvl1pPr>
          </a:lstStyle>
          <a:p>
            <a:endParaRPr lang="id-ID" dirty="0"/>
          </a:p>
        </p:txBody>
      </p:sp>
      <p:sp>
        <p:nvSpPr>
          <p:cNvPr id="29" name="Rectangle 28"/>
          <p:cNvSpPr/>
          <p:nvPr userDrawn="1"/>
        </p:nvSpPr>
        <p:spPr>
          <a:xfrm>
            <a:off x="-2383" y="2295244"/>
            <a:ext cx="2471738" cy="22791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Rectangle 29"/>
          <p:cNvSpPr/>
          <p:nvPr userDrawn="1"/>
        </p:nvSpPr>
        <p:spPr>
          <a:xfrm>
            <a:off x="2468164" y="1"/>
            <a:ext cx="2391965" cy="22958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Rectangle 30"/>
          <p:cNvSpPr/>
          <p:nvPr userDrawn="1"/>
        </p:nvSpPr>
        <p:spPr>
          <a:xfrm>
            <a:off x="2468164" y="4564426"/>
            <a:ext cx="2391965" cy="23054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Rectangle 31"/>
          <p:cNvSpPr/>
          <p:nvPr userDrawn="1"/>
        </p:nvSpPr>
        <p:spPr>
          <a:xfrm>
            <a:off x="7330678" y="-4820"/>
            <a:ext cx="2470545" cy="23003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Rectangle 32"/>
          <p:cNvSpPr/>
          <p:nvPr userDrawn="1"/>
        </p:nvSpPr>
        <p:spPr>
          <a:xfrm>
            <a:off x="7330678" y="4572391"/>
            <a:ext cx="2470545" cy="2302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Rectangle 33"/>
          <p:cNvSpPr/>
          <p:nvPr userDrawn="1"/>
        </p:nvSpPr>
        <p:spPr>
          <a:xfrm>
            <a:off x="9801223" y="2298391"/>
            <a:ext cx="2390777" cy="2273704"/>
          </a:xfrm>
          <a:prstGeom prst="rect">
            <a:avLst/>
          </a:prstGeom>
          <a:solidFill>
            <a:srgbClr val="F36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 name="Rectangle 34"/>
          <p:cNvSpPr/>
          <p:nvPr userDrawn="1"/>
        </p:nvSpPr>
        <p:spPr>
          <a:xfrm>
            <a:off x="4860131" y="2295540"/>
            <a:ext cx="2471738" cy="22810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1551973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par>
                          <p:cTn id="14" fill="hold">
                            <p:stCondLst>
                              <p:cond delay="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nodePh="1">
                                  <p:stCondLst>
                                    <p:cond delay="0"/>
                                  </p:stCondLst>
                                  <p:endCondLst>
                                    <p:cond evt="begin" delay="0">
                                      <p:tn val="24"/>
                                    </p:cond>
                                  </p:end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grpId="0" nodeType="withEffect" nodePh="1">
                                  <p:stCondLst>
                                    <p:cond delay="0"/>
                                  </p:stCondLst>
                                  <p:endCondLst>
                                    <p:cond evt="begin" delay="0">
                                      <p:tn val="27"/>
                                    </p:cond>
                                  </p:end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animBg="1"/>
      <p:bldP spid="30" grpId="0" animBg="1"/>
      <p:bldP spid="31" grpId="0" animBg="1"/>
      <p:bldP spid="32" grpId="0" animBg="1"/>
      <p:bldP spid="33" grpId="0" animBg="1"/>
      <p:bldP spid="34" grpId="0" animBg="1"/>
      <p:bldP spid="35"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0" y="0"/>
            <a:ext cx="3904180" cy="6858000"/>
          </a:xfrm>
          <a:prstGeom prst="rect">
            <a:avLst/>
          </a:prstGeom>
        </p:spPr>
        <p:txBody>
          <a:bodyPr/>
          <a:lstStyle>
            <a:lvl1pPr>
              <a:defRPr sz="1600"/>
            </a:lvl1pPr>
          </a:lstStyle>
          <a:p>
            <a:endParaRPr lang="id-ID" dirty="0"/>
          </a:p>
        </p:txBody>
      </p:sp>
    </p:spTree>
    <p:extLst>
      <p:ext uri="{BB962C8B-B14F-4D97-AF65-F5344CB8AC3E}">
        <p14:creationId xmlns:p14="http://schemas.microsoft.com/office/powerpoint/2010/main" val="8260146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0" y="1288474"/>
            <a:ext cx="12192000" cy="4270662"/>
          </a:xfrm>
          <a:prstGeom prst="rect">
            <a:avLst/>
          </a:prstGeom>
        </p:spPr>
        <p:txBody>
          <a:bodyPr/>
          <a:lstStyle>
            <a:lvl1pPr>
              <a:defRPr sz="1600"/>
            </a:lvl1pPr>
          </a:lstStyle>
          <a:p>
            <a:endParaRPr lang="id-ID" dirty="0"/>
          </a:p>
        </p:txBody>
      </p:sp>
      <p:grpSp>
        <p:nvGrpSpPr>
          <p:cNvPr id="17" name="Group 16">
            <a:extLst>
              <a:ext uri="{FF2B5EF4-FFF2-40B4-BE49-F238E27FC236}">
                <a16:creationId xmlns:a16="http://schemas.microsoft.com/office/drawing/2014/main" id="{53A8271E-C98B-0F4E-93F8-BB658CFA7171}"/>
              </a:ext>
            </a:extLst>
          </p:cNvPr>
          <p:cNvGrpSpPr/>
          <p:nvPr userDrawn="1"/>
        </p:nvGrpSpPr>
        <p:grpSpPr>
          <a:xfrm>
            <a:off x="0" y="6408420"/>
            <a:ext cx="12192000" cy="457200"/>
            <a:chOff x="0" y="6400801"/>
            <a:chExt cx="12192000" cy="457200"/>
          </a:xfrm>
        </p:grpSpPr>
        <p:sp>
          <p:nvSpPr>
            <p:cNvPr id="18" name="Rectangle 17">
              <a:extLst>
                <a:ext uri="{FF2B5EF4-FFF2-40B4-BE49-F238E27FC236}">
                  <a16:creationId xmlns:a16="http://schemas.microsoft.com/office/drawing/2014/main" id="{5B271AC6-3877-0E49-A3FD-D8373002737D}"/>
                </a:ext>
              </a:extLst>
            </p:cNvPr>
            <p:cNvSpPr/>
            <p:nvPr userDrawn="1"/>
          </p:nvSpPr>
          <p:spPr>
            <a:xfrm>
              <a:off x="0" y="6400801"/>
              <a:ext cx="12192000" cy="4572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9" name="Title 1">
              <a:extLst>
                <a:ext uri="{FF2B5EF4-FFF2-40B4-BE49-F238E27FC236}">
                  <a16:creationId xmlns:a16="http://schemas.microsoft.com/office/drawing/2014/main" id="{7DB7B10E-3C4F-3442-A047-2423E03C1F79}"/>
                </a:ext>
              </a:extLst>
            </p:cNvPr>
            <p:cNvSpPr txBox="1">
              <a:spLocks/>
            </p:cNvSpPr>
            <p:nvPr userDrawn="1"/>
          </p:nvSpPr>
          <p:spPr>
            <a:xfrm>
              <a:off x="3989721" y="6400801"/>
              <a:ext cx="4212557" cy="457200"/>
            </a:xfrm>
            <a:prstGeom prst="parallelogram">
              <a:avLst>
                <a:gd name="adj" fmla="val 30556"/>
              </a:avLst>
            </a:prstGeom>
            <a:solidFill>
              <a:srgbClr val="009193"/>
            </a:solidFill>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id-ID" sz="1400" b="1" i="0" dirty="0" err="1">
                  <a:solidFill>
                    <a:schemeClr val="bg1"/>
                  </a:solidFill>
                  <a:latin typeface="Gotham Black" pitchFamily="2" charset="0"/>
                  <a:cs typeface="Gotham Black" pitchFamily="2" charset="0"/>
                </a:rPr>
                <a:t>psm.edu</a:t>
              </a:r>
              <a:endParaRPr lang="en-US" sz="1400" b="1" i="0" dirty="0">
                <a:solidFill>
                  <a:schemeClr val="bg1"/>
                </a:solidFill>
                <a:latin typeface="Gotham Black" pitchFamily="2" charset="0"/>
                <a:cs typeface="Gotham Black" pitchFamily="2" charset="0"/>
              </a:endParaRPr>
            </a:p>
          </p:txBody>
        </p:sp>
      </p:grpSp>
      <p:pic>
        <p:nvPicPr>
          <p:cNvPr id="20" name="Picture 19">
            <a:extLst>
              <a:ext uri="{FF2B5EF4-FFF2-40B4-BE49-F238E27FC236}">
                <a16:creationId xmlns:a16="http://schemas.microsoft.com/office/drawing/2014/main" id="{5E01EAFD-BAC4-E946-9A0D-7BFCB6CFFD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565" y="6454305"/>
            <a:ext cx="954629" cy="336290"/>
          </a:xfrm>
          <a:prstGeom prst="rect">
            <a:avLst/>
          </a:prstGeom>
        </p:spPr>
      </p:pic>
      <p:pic>
        <p:nvPicPr>
          <p:cNvPr id="21" name="Picture 20">
            <a:extLst>
              <a:ext uri="{FF2B5EF4-FFF2-40B4-BE49-F238E27FC236}">
                <a16:creationId xmlns:a16="http://schemas.microsoft.com/office/drawing/2014/main" id="{B8840CDE-75F3-A74A-A06F-0D99DF5B93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88959" y="6456713"/>
            <a:ext cx="364906" cy="360613"/>
          </a:xfrm>
          <a:prstGeom prst="rect">
            <a:avLst/>
          </a:prstGeom>
        </p:spPr>
      </p:pic>
    </p:spTree>
    <p:extLst>
      <p:ext uri="{BB962C8B-B14F-4D97-AF65-F5344CB8AC3E}">
        <p14:creationId xmlns:p14="http://schemas.microsoft.com/office/powerpoint/2010/main" val="26777630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3002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6D09B-09C8-EA73-DE2E-2336008199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7B7904-0E1B-14A5-BA0F-EE8ECCD962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3060DE-AA84-E3DD-BBA2-F45F71937F6C}"/>
              </a:ext>
            </a:extLst>
          </p:cNvPr>
          <p:cNvSpPr>
            <a:spLocks noGrp="1"/>
          </p:cNvSpPr>
          <p:nvPr>
            <p:ph type="dt" sz="half" idx="10"/>
          </p:nvPr>
        </p:nvSpPr>
        <p:spPr/>
        <p:txBody>
          <a:bodyPr/>
          <a:lstStyle/>
          <a:p>
            <a:fld id="{200772C1-BDA8-2344-82C4-D48998F30CF1}" type="datetimeFigureOut">
              <a:rPr lang="en-US" smtClean="0"/>
              <a:t>3/7/2024</a:t>
            </a:fld>
            <a:endParaRPr lang="en-US"/>
          </a:p>
        </p:txBody>
      </p:sp>
      <p:sp>
        <p:nvSpPr>
          <p:cNvPr id="5" name="Footer Placeholder 4">
            <a:extLst>
              <a:ext uri="{FF2B5EF4-FFF2-40B4-BE49-F238E27FC236}">
                <a16:creationId xmlns:a16="http://schemas.microsoft.com/office/drawing/2014/main" id="{703D2A7F-3309-091E-9DC2-7D3AD2AC3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932B5A-1B29-7FB8-7350-53456FDE2C14}"/>
              </a:ext>
            </a:extLst>
          </p:cNvPr>
          <p:cNvSpPr>
            <a:spLocks noGrp="1"/>
          </p:cNvSpPr>
          <p:nvPr>
            <p:ph type="sldNum" sz="quarter" idx="12"/>
          </p:nvPr>
        </p:nvSpPr>
        <p:spPr/>
        <p:txBody>
          <a:bodyPr/>
          <a:lstStyle/>
          <a:p>
            <a:fld id="{BE06FBF9-3F8E-A643-B21D-EACFCB39284C}" type="slidenum">
              <a:rPr lang="en-US" smtClean="0"/>
              <a:t>‹#›</a:t>
            </a:fld>
            <a:endParaRPr lang="en-US"/>
          </a:p>
        </p:txBody>
      </p:sp>
    </p:spTree>
    <p:extLst>
      <p:ext uri="{BB962C8B-B14F-4D97-AF65-F5344CB8AC3E}">
        <p14:creationId xmlns:p14="http://schemas.microsoft.com/office/powerpoint/2010/main" val="816898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9F9F4681-B1A7-CC49-89A6-BB8141957B7B}"/>
              </a:ext>
            </a:extLst>
          </p:cNvPr>
          <p:cNvGrpSpPr/>
          <p:nvPr userDrawn="1"/>
        </p:nvGrpSpPr>
        <p:grpSpPr>
          <a:xfrm>
            <a:off x="0" y="6408420"/>
            <a:ext cx="12192000" cy="457200"/>
            <a:chOff x="0" y="6400801"/>
            <a:chExt cx="12192000" cy="457200"/>
          </a:xfrm>
        </p:grpSpPr>
        <p:sp>
          <p:nvSpPr>
            <p:cNvPr id="16" name="Rectangle 15">
              <a:extLst>
                <a:ext uri="{FF2B5EF4-FFF2-40B4-BE49-F238E27FC236}">
                  <a16:creationId xmlns:a16="http://schemas.microsoft.com/office/drawing/2014/main" id="{0E310A88-E5A1-7E4D-954F-FD53C835D382}"/>
                </a:ext>
              </a:extLst>
            </p:cNvPr>
            <p:cNvSpPr/>
            <p:nvPr userDrawn="1"/>
          </p:nvSpPr>
          <p:spPr>
            <a:xfrm>
              <a:off x="0" y="6400801"/>
              <a:ext cx="12192000" cy="4572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7" name="Title 1">
              <a:extLst>
                <a:ext uri="{FF2B5EF4-FFF2-40B4-BE49-F238E27FC236}">
                  <a16:creationId xmlns:a16="http://schemas.microsoft.com/office/drawing/2014/main" id="{6C291098-8CE0-4E4D-8D51-486F206AF97B}"/>
                </a:ext>
              </a:extLst>
            </p:cNvPr>
            <p:cNvSpPr txBox="1">
              <a:spLocks/>
            </p:cNvSpPr>
            <p:nvPr userDrawn="1"/>
          </p:nvSpPr>
          <p:spPr>
            <a:xfrm>
              <a:off x="3989721" y="6400801"/>
              <a:ext cx="4212557" cy="457200"/>
            </a:xfrm>
            <a:prstGeom prst="parallelogram">
              <a:avLst>
                <a:gd name="adj" fmla="val 30556"/>
              </a:avLst>
            </a:prstGeom>
            <a:solidFill>
              <a:srgbClr val="009193"/>
            </a:solidFill>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id-ID" sz="1400" b="1" i="0" dirty="0" err="1">
                  <a:solidFill>
                    <a:schemeClr val="bg1"/>
                  </a:solidFill>
                  <a:latin typeface="Gotham Black" pitchFamily="2" charset="0"/>
                  <a:cs typeface="Gotham Black" pitchFamily="2" charset="0"/>
                </a:rPr>
                <a:t>psm.edu</a:t>
              </a:r>
              <a:endParaRPr lang="en-US" sz="1400" b="1" i="0" dirty="0">
                <a:solidFill>
                  <a:schemeClr val="bg1"/>
                </a:solidFill>
                <a:latin typeface="Gotham Black" pitchFamily="2" charset="0"/>
                <a:cs typeface="Gotham Black" pitchFamily="2" charset="0"/>
              </a:endParaRPr>
            </a:p>
          </p:txBody>
        </p:sp>
      </p:grpSp>
      <p:pic>
        <p:nvPicPr>
          <p:cNvPr id="18" name="Picture 17">
            <a:extLst>
              <a:ext uri="{FF2B5EF4-FFF2-40B4-BE49-F238E27FC236}">
                <a16:creationId xmlns:a16="http://schemas.microsoft.com/office/drawing/2014/main" id="{6CDBA9F4-4AB9-CD48-969D-53A9199ACD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565" y="6454305"/>
            <a:ext cx="954629" cy="336290"/>
          </a:xfrm>
          <a:prstGeom prst="rect">
            <a:avLst/>
          </a:prstGeom>
        </p:spPr>
      </p:pic>
      <p:pic>
        <p:nvPicPr>
          <p:cNvPr id="19" name="Picture 18">
            <a:extLst>
              <a:ext uri="{FF2B5EF4-FFF2-40B4-BE49-F238E27FC236}">
                <a16:creationId xmlns:a16="http://schemas.microsoft.com/office/drawing/2014/main" id="{920E87F1-607E-C947-83C9-5594A34086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88959" y="6456713"/>
            <a:ext cx="364906" cy="360613"/>
          </a:xfrm>
          <a:prstGeom prst="rect">
            <a:avLst/>
          </a:prstGeom>
        </p:spPr>
      </p:pic>
    </p:spTree>
    <p:extLst>
      <p:ext uri="{BB962C8B-B14F-4D97-AF65-F5344CB8AC3E}">
        <p14:creationId xmlns:p14="http://schemas.microsoft.com/office/powerpoint/2010/main" val="372037561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1407159" y="1977557"/>
            <a:ext cx="2582562" cy="3620530"/>
          </a:xfrm>
          <a:prstGeom prst="rect">
            <a:avLst/>
          </a:prstGeom>
        </p:spPr>
        <p:txBody>
          <a:bodyPr/>
          <a:lstStyle>
            <a:lvl1pPr>
              <a:defRPr sz="1600"/>
            </a:lvl1pPr>
          </a:lstStyle>
          <a:p>
            <a:endParaRPr lang="id-ID" dirty="0"/>
          </a:p>
        </p:txBody>
      </p:sp>
      <p:sp>
        <p:nvSpPr>
          <p:cNvPr id="11" name="Picture Placeholder 7"/>
          <p:cNvSpPr>
            <a:spLocks noGrp="1"/>
          </p:cNvSpPr>
          <p:nvPr>
            <p:ph type="pic" sz="quarter" idx="11"/>
          </p:nvPr>
        </p:nvSpPr>
        <p:spPr>
          <a:xfrm>
            <a:off x="4457973" y="1541056"/>
            <a:ext cx="3237677" cy="4538945"/>
          </a:xfrm>
          <a:prstGeom prst="rect">
            <a:avLst/>
          </a:prstGeom>
        </p:spPr>
        <p:txBody>
          <a:bodyPr/>
          <a:lstStyle>
            <a:lvl1pPr>
              <a:defRPr sz="1600"/>
            </a:lvl1pPr>
          </a:lstStyle>
          <a:p>
            <a:endParaRPr lang="id-ID" dirty="0"/>
          </a:p>
        </p:txBody>
      </p:sp>
      <p:sp>
        <p:nvSpPr>
          <p:cNvPr id="12" name="Picture Placeholder 7"/>
          <p:cNvSpPr>
            <a:spLocks noGrp="1"/>
          </p:cNvSpPr>
          <p:nvPr>
            <p:ph type="pic" sz="quarter" idx="12"/>
          </p:nvPr>
        </p:nvSpPr>
        <p:spPr>
          <a:xfrm>
            <a:off x="8163902" y="1977557"/>
            <a:ext cx="2582562" cy="3620530"/>
          </a:xfrm>
          <a:prstGeom prst="rect">
            <a:avLst/>
          </a:prstGeom>
        </p:spPr>
        <p:txBody>
          <a:bodyPr/>
          <a:lstStyle>
            <a:lvl1pPr>
              <a:defRPr sz="1600"/>
            </a:lvl1pPr>
          </a:lstStyle>
          <a:p>
            <a:endParaRPr lang="id-ID" dirty="0"/>
          </a:p>
        </p:txBody>
      </p:sp>
      <p:grpSp>
        <p:nvGrpSpPr>
          <p:cNvPr id="21" name="Group 20">
            <a:extLst>
              <a:ext uri="{FF2B5EF4-FFF2-40B4-BE49-F238E27FC236}">
                <a16:creationId xmlns:a16="http://schemas.microsoft.com/office/drawing/2014/main" id="{56C20689-FF65-4D4B-B8C3-EA29E88FE382}"/>
              </a:ext>
            </a:extLst>
          </p:cNvPr>
          <p:cNvGrpSpPr/>
          <p:nvPr userDrawn="1"/>
        </p:nvGrpSpPr>
        <p:grpSpPr>
          <a:xfrm>
            <a:off x="0" y="6408420"/>
            <a:ext cx="12192000" cy="457200"/>
            <a:chOff x="0" y="6400801"/>
            <a:chExt cx="12192000" cy="457200"/>
          </a:xfrm>
        </p:grpSpPr>
        <p:sp>
          <p:nvSpPr>
            <p:cNvPr id="22" name="Rectangle 21">
              <a:extLst>
                <a:ext uri="{FF2B5EF4-FFF2-40B4-BE49-F238E27FC236}">
                  <a16:creationId xmlns:a16="http://schemas.microsoft.com/office/drawing/2014/main" id="{EBADEC4F-44CE-1C47-8202-F3D7B6992DC3}"/>
                </a:ext>
              </a:extLst>
            </p:cNvPr>
            <p:cNvSpPr/>
            <p:nvPr userDrawn="1"/>
          </p:nvSpPr>
          <p:spPr>
            <a:xfrm>
              <a:off x="0" y="6400801"/>
              <a:ext cx="12192000" cy="4572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3" name="Title 1">
              <a:extLst>
                <a:ext uri="{FF2B5EF4-FFF2-40B4-BE49-F238E27FC236}">
                  <a16:creationId xmlns:a16="http://schemas.microsoft.com/office/drawing/2014/main" id="{E1E7D803-7EE5-874D-96AE-0B6AEC1A2917}"/>
                </a:ext>
              </a:extLst>
            </p:cNvPr>
            <p:cNvSpPr txBox="1">
              <a:spLocks/>
            </p:cNvSpPr>
            <p:nvPr userDrawn="1"/>
          </p:nvSpPr>
          <p:spPr>
            <a:xfrm>
              <a:off x="3989721" y="6400801"/>
              <a:ext cx="4212557" cy="457200"/>
            </a:xfrm>
            <a:prstGeom prst="parallelogram">
              <a:avLst>
                <a:gd name="adj" fmla="val 30556"/>
              </a:avLst>
            </a:prstGeom>
            <a:solidFill>
              <a:srgbClr val="009193"/>
            </a:solidFill>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id-ID" sz="1400" b="1" i="0" dirty="0" err="1">
                  <a:solidFill>
                    <a:schemeClr val="bg1"/>
                  </a:solidFill>
                  <a:latin typeface="Gotham Black" pitchFamily="2" charset="0"/>
                  <a:cs typeface="Gotham Black" pitchFamily="2" charset="0"/>
                </a:rPr>
                <a:t>psm.edu</a:t>
              </a:r>
              <a:endParaRPr lang="en-US" sz="1400" b="1" i="0" dirty="0">
                <a:solidFill>
                  <a:schemeClr val="bg1"/>
                </a:solidFill>
                <a:latin typeface="Gotham Black" pitchFamily="2" charset="0"/>
                <a:cs typeface="Gotham Black" pitchFamily="2" charset="0"/>
              </a:endParaRPr>
            </a:p>
          </p:txBody>
        </p:sp>
      </p:grpSp>
      <p:pic>
        <p:nvPicPr>
          <p:cNvPr id="24" name="Picture 23">
            <a:extLst>
              <a:ext uri="{FF2B5EF4-FFF2-40B4-BE49-F238E27FC236}">
                <a16:creationId xmlns:a16="http://schemas.microsoft.com/office/drawing/2014/main" id="{348B914B-B902-5549-BDF0-F3AC76B166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565" y="6454305"/>
            <a:ext cx="954629" cy="336290"/>
          </a:xfrm>
          <a:prstGeom prst="rect">
            <a:avLst/>
          </a:prstGeom>
        </p:spPr>
      </p:pic>
      <p:pic>
        <p:nvPicPr>
          <p:cNvPr id="25" name="Picture 24">
            <a:extLst>
              <a:ext uri="{FF2B5EF4-FFF2-40B4-BE49-F238E27FC236}">
                <a16:creationId xmlns:a16="http://schemas.microsoft.com/office/drawing/2014/main" id="{1154EE07-4499-224E-BCD8-428C7A2182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88959" y="6456713"/>
            <a:ext cx="364906" cy="360613"/>
          </a:xfrm>
          <a:prstGeom prst="rect">
            <a:avLst/>
          </a:prstGeom>
        </p:spPr>
      </p:pic>
    </p:spTree>
    <p:extLst>
      <p:ext uri="{BB962C8B-B14F-4D97-AF65-F5344CB8AC3E}">
        <p14:creationId xmlns:p14="http://schemas.microsoft.com/office/powerpoint/2010/main" val="38180645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 presetClass="entr" presetSubtype="8" fill="hold" grpId="0" nodeType="withEffect" nodePh="1">
                                  <p:stCondLst>
                                    <p:cond delay="0"/>
                                  </p:stCondLst>
                                  <p:endCondLst>
                                    <p:cond evt="begin" delay="0">
                                      <p:tn val="10"/>
                                    </p:cond>
                                  </p:end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nodePh="1">
                                  <p:stCondLst>
                                    <p:cond delay="0"/>
                                  </p:stCondLst>
                                  <p:endCondLst>
                                    <p:cond evt="begin" delay="0">
                                      <p:tn val="14"/>
                                    </p:cond>
                                  </p:end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826391" y="1934070"/>
            <a:ext cx="3584971" cy="3410941"/>
          </a:xfrm>
          <a:prstGeom prst="rect">
            <a:avLst/>
          </a:prstGeom>
        </p:spPr>
        <p:txBody>
          <a:bodyPr/>
          <a:lstStyle>
            <a:lvl1pPr>
              <a:defRPr sz="1600"/>
            </a:lvl1pPr>
          </a:lstStyle>
          <a:p>
            <a:endParaRPr lang="id-ID" dirty="0"/>
          </a:p>
        </p:txBody>
      </p:sp>
      <p:grpSp>
        <p:nvGrpSpPr>
          <p:cNvPr id="19" name="Group 18">
            <a:extLst>
              <a:ext uri="{FF2B5EF4-FFF2-40B4-BE49-F238E27FC236}">
                <a16:creationId xmlns:a16="http://schemas.microsoft.com/office/drawing/2014/main" id="{21872739-45EF-CE44-8D7F-47002B09DE59}"/>
              </a:ext>
            </a:extLst>
          </p:cNvPr>
          <p:cNvGrpSpPr/>
          <p:nvPr userDrawn="1"/>
        </p:nvGrpSpPr>
        <p:grpSpPr>
          <a:xfrm>
            <a:off x="0" y="6408420"/>
            <a:ext cx="12192000" cy="457200"/>
            <a:chOff x="0" y="6400801"/>
            <a:chExt cx="12192000" cy="457200"/>
          </a:xfrm>
        </p:grpSpPr>
        <p:sp>
          <p:nvSpPr>
            <p:cNvPr id="20" name="Rectangle 19">
              <a:extLst>
                <a:ext uri="{FF2B5EF4-FFF2-40B4-BE49-F238E27FC236}">
                  <a16:creationId xmlns:a16="http://schemas.microsoft.com/office/drawing/2014/main" id="{C33935A5-880D-4840-94BC-7735F202D151}"/>
                </a:ext>
              </a:extLst>
            </p:cNvPr>
            <p:cNvSpPr/>
            <p:nvPr userDrawn="1"/>
          </p:nvSpPr>
          <p:spPr>
            <a:xfrm>
              <a:off x="0" y="6400801"/>
              <a:ext cx="12192000" cy="4572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1" name="Title 1">
              <a:extLst>
                <a:ext uri="{FF2B5EF4-FFF2-40B4-BE49-F238E27FC236}">
                  <a16:creationId xmlns:a16="http://schemas.microsoft.com/office/drawing/2014/main" id="{97C4D922-0148-E447-ADEF-6180FC4CFE6C}"/>
                </a:ext>
              </a:extLst>
            </p:cNvPr>
            <p:cNvSpPr txBox="1">
              <a:spLocks/>
            </p:cNvSpPr>
            <p:nvPr userDrawn="1"/>
          </p:nvSpPr>
          <p:spPr>
            <a:xfrm>
              <a:off x="3989721" y="6400801"/>
              <a:ext cx="4212557" cy="457200"/>
            </a:xfrm>
            <a:prstGeom prst="parallelogram">
              <a:avLst>
                <a:gd name="adj" fmla="val 30556"/>
              </a:avLst>
            </a:prstGeom>
            <a:solidFill>
              <a:srgbClr val="009193"/>
            </a:solidFill>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id-ID" sz="1400" b="1" i="0" dirty="0" err="1">
                  <a:solidFill>
                    <a:schemeClr val="bg1"/>
                  </a:solidFill>
                  <a:latin typeface="Gotham Black" pitchFamily="2" charset="0"/>
                  <a:cs typeface="Gotham Black" pitchFamily="2" charset="0"/>
                </a:rPr>
                <a:t>psm.edu</a:t>
              </a:r>
              <a:endParaRPr lang="en-US" sz="1400" b="1" i="0" dirty="0">
                <a:solidFill>
                  <a:schemeClr val="bg1"/>
                </a:solidFill>
                <a:latin typeface="Gotham Black" pitchFamily="2" charset="0"/>
                <a:cs typeface="Gotham Black" pitchFamily="2" charset="0"/>
              </a:endParaRPr>
            </a:p>
          </p:txBody>
        </p:sp>
      </p:grpSp>
      <p:pic>
        <p:nvPicPr>
          <p:cNvPr id="22" name="Picture 21">
            <a:extLst>
              <a:ext uri="{FF2B5EF4-FFF2-40B4-BE49-F238E27FC236}">
                <a16:creationId xmlns:a16="http://schemas.microsoft.com/office/drawing/2014/main" id="{FCBAE9C2-89EB-894A-8F1E-FBC5271EA3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565" y="6454305"/>
            <a:ext cx="954629" cy="336290"/>
          </a:xfrm>
          <a:prstGeom prst="rect">
            <a:avLst/>
          </a:prstGeom>
        </p:spPr>
      </p:pic>
      <p:pic>
        <p:nvPicPr>
          <p:cNvPr id="23" name="Picture 22">
            <a:extLst>
              <a:ext uri="{FF2B5EF4-FFF2-40B4-BE49-F238E27FC236}">
                <a16:creationId xmlns:a16="http://schemas.microsoft.com/office/drawing/2014/main" id="{C84C9966-AA48-4645-9E5E-0D96F98B6FC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88959" y="6456713"/>
            <a:ext cx="364906" cy="360613"/>
          </a:xfrm>
          <a:prstGeom prst="rect">
            <a:avLst/>
          </a:prstGeom>
        </p:spPr>
      </p:pic>
    </p:spTree>
    <p:extLst>
      <p:ext uri="{BB962C8B-B14F-4D97-AF65-F5344CB8AC3E}">
        <p14:creationId xmlns:p14="http://schemas.microsoft.com/office/powerpoint/2010/main" val="38885134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7519634" y="1934070"/>
            <a:ext cx="3584971" cy="3410941"/>
          </a:xfrm>
          <a:prstGeom prst="rect">
            <a:avLst/>
          </a:prstGeom>
        </p:spPr>
        <p:txBody>
          <a:bodyPr/>
          <a:lstStyle>
            <a:lvl1pPr>
              <a:defRPr sz="1600"/>
            </a:lvl1pPr>
          </a:lstStyle>
          <a:p>
            <a:endParaRPr lang="id-ID" dirty="0"/>
          </a:p>
        </p:txBody>
      </p:sp>
      <p:grpSp>
        <p:nvGrpSpPr>
          <p:cNvPr id="19" name="Group 18">
            <a:extLst>
              <a:ext uri="{FF2B5EF4-FFF2-40B4-BE49-F238E27FC236}">
                <a16:creationId xmlns:a16="http://schemas.microsoft.com/office/drawing/2014/main" id="{CA5883CD-7076-594C-AEB1-4772CB097FD7}"/>
              </a:ext>
            </a:extLst>
          </p:cNvPr>
          <p:cNvGrpSpPr/>
          <p:nvPr userDrawn="1"/>
        </p:nvGrpSpPr>
        <p:grpSpPr>
          <a:xfrm>
            <a:off x="0" y="6408420"/>
            <a:ext cx="12192000" cy="457200"/>
            <a:chOff x="0" y="6400801"/>
            <a:chExt cx="12192000" cy="457200"/>
          </a:xfrm>
        </p:grpSpPr>
        <p:sp>
          <p:nvSpPr>
            <p:cNvPr id="20" name="Rectangle 19">
              <a:extLst>
                <a:ext uri="{FF2B5EF4-FFF2-40B4-BE49-F238E27FC236}">
                  <a16:creationId xmlns:a16="http://schemas.microsoft.com/office/drawing/2014/main" id="{F88C7E9C-9696-0E49-B0E5-7246C3FF2600}"/>
                </a:ext>
              </a:extLst>
            </p:cNvPr>
            <p:cNvSpPr/>
            <p:nvPr userDrawn="1"/>
          </p:nvSpPr>
          <p:spPr>
            <a:xfrm>
              <a:off x="0" y="6400801"/>
              <a:ext cx="12192000" cy="4572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1" name="Title 1">
              <a:extLst>
                <a:ext uri="{FF2B5EF4-FFF2-40B4-BE49-F238E27FC236}">
                  <a16:creationId xmlns:a16="http://schemas.microsoft.com/office/drawing/2014/main" id="{F6964E36-B4C5-A545-AA9F-B130CBD7C610}"/>
                </a:ext>
              </a:extLst>
            </p:cNvPr>
            <p:cNvSpPr txBox="1">
              <a:spLocks/>
            </p:cNvSpPr>
            <p:nvPr userDrawn="1"/>
          </p:nvSpPr>
          <p:spPr>
            <a:xfrm>
              <a:off x="3989721" y="6400801"/>
              <a:ext cx="4212557" cy="457200"/>
            </a:xfrm>
            <a:prstGeom prst="parallelogram">
              <a:avLst>
                <a:gd name="adj" fmla="val 30556"/>
              </a:avLst>
            </a:prstGeom>
            <a:solidFill>
              <a:srgbClr val="009193"/>
            </a:solidFill>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id-ID" sz="1400" b="1" i="0" dirty="0" err="1">
                  <a:solidFill>
                    <a:schemeClr val="bg1"/>
                  </a:solidFill>
                  <a:latin typeface="Gotham Black" pitchFamily="2" charset="0"/>
                  <a:cs typeface="Gotham Black" pitchFamily="2" charset="0"/>
                </a:rPr>
                <a:t>psm.edu</a:t>
              </a:r>
              <a:endParaRPr lang="en-US" sz="1400" b="1" i="0" dirty="0">
                <a:solidFill>
                  <a:schemeClr val="bg1"/>
                </a:solidFill>
                <a:latin typeface="Gotham Black" pitchFamily="2" charset="0"/>
                <a:cs typeface="Gotham Black" pitchFamily="2" charset="0"/>
              </a:endParaRPr>
            </a:p>
          </p:txBody>
        </p:sp>
      </p:grpSp>
      <p:pic>
        <p:nvPicPr>
          <p:cNvPr id="22" name="Picture 21">
            <a:extLst>
              <a:ext uri="{FF2B5EF4-FFF2-40B4-BE49-F238E27FC236}">
                <a16:creationId xmlns:a16="http://schemas.microsoft.com/office/drawing/2014/main" id="{D3C982A6-4E19-D742-A556-EFD4B91345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565" y="6454305"/>
            <a:ext cx="954629" cy="336290"/>
          </a:xfrm>
          <a:prstGeom prst="rect">
            <a:avLst/>
          </a:prstGeom>
        </p:spPr>
      </p:pic>
      <p:pic>
        <p:nvPicPr>
          <p:cNvPr id="23" name="Picture 22">
            <a:extLst>
              <a:ext uri="{FF2B5EF4-FFF2-40B4-BE49-F238E27FC236}">
                <a16:creationId xmlns:a16="http://schemas.microsoft.com/office/drawing/2014/main" id="{545EC4E1-B938-D24C-B797-2F785972D6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88959" y="6456713"/>
            <a:ext cx="364906" cy="360613"/>
          </a:xfrm>
          <a:prstGeom prst="rect">
            <a:avLst/>
          </a:prstGeom>
        </p:spPr>
      </p:pic>
    </p:spTree>
    <p:extLst>
      <p:ext uri="{BB962C8B-B14F-4D97-AF65-F5344CB8AC3E}">
        <p14:creationId xmlns:p14="http://schemas.microsoft.com/office/powerpoint/2010/main" val="22253512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Flowchart: Manual Input 3"/>
          <p:cNvSpPr/>
          <p:nvPr userDrawn="1"/>
        </p:nvSpPr>
        <p:spPr>
          <a:xfrm rot="16200000" flipH="1">
            <a:off x="5144528" y="-189469"/>
            <a:ext cx="6858003" cy="7236940"/>
          </a:xfrm>
          <a:prstGeom prst="flowChartManualInput">
            <a:avLst/>
          </a:prstGeom>
          <a:gradFill>
            <a:gsLst>
              <a:gs pos="0">
                <a:schemeClr val="bg1"/>
              </a:gs>
              <a:gs pos="100000">
                <a:srgbClr val="A4D5D5"/>
              </a:gs>
              <a:gs pos="100000">
                <a:srgbClr val="AAD2D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Tree>
    <p:extLst>
      <p:ext uri="{BB962C8B-B14F-4D97-AF65-F5344CB8AC3E}">
        <p14:creationId xmlns:p14="http://schemas.microsoft.com/office/powerpoint/2010/main" val="18121504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grpSp>
        <p:nvGrpSpPr>
          <p:cNvPr id="4" name="Group 3"/>
          <p:cNvGrpSpPr/>
          <p:nvPr userDrawn="1"/>
        </p:nvGrpSpPr>
        <p:grpSpPr>
          <a:xfrm>
            <a:off x="4209143" y="0"/>
            <a:ext cx="7982859" cy="6858001"/>
            <a:chOff x="4087829" y="0"/>
            <a:chExt cx="8104173" cy="6858001"/>
          </a:xfrm>
        </p:grpSpPr>
        <p:sp>
          <p:nvSpPr>
            <p:cNvPr id="2" name="Rectangle 1"/>
            <p:cNvSpPr/>
            <p:nvPr userDrawn="1"/>
          </p:nvSpPr>
          <p:spPr>
            <a:xfrm>
              <a:off x="6179642" y="0"/>
              <a:ext cx="60123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ight Triangle 2"/>
            <p:cNvSpPr/>
            <p:nvPr userDrawn="1"/>
          </p:nvSpPr>
          <p:spPr>
            <a:xfrm flipH="1">
              <a:off x="4087829" y="1"/>
              <a:ext cx="2091813" cy="6858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extLst>
      <p:ext uri="{BB962C8B-B14F-4D97-AF65-F5344CB8AC3E}">
        <p14:creationId xmlns:p14="http://schemas.microsoft.com/office/powerpoint/2010/main" val="30331766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09461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 id="2147483702" r:id="rId31"/>
    <p:sldLayoutId id="2147483703" r:id="rId32"/>
    <p:sldLayoutId id="2147483704" r:id="rId33"/>
    <p:sldLayoutId id="2147483705" r:id="rId34"/>
    <p:sldLayoutId id="2147483706" r:id="rId35"/>
    <p:sldLayoutId id="2147483707" r:id="rId36"/>
    <p:sldLayoutId id="2147483708" r:id="rId37"/>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5B65B9-D999-5782-FF58-C507F8E595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0751F7-4CFD-4C2F-8396-F11DF4F3A9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7E9966-F0F7-7CE4-10D4-D24BCB690B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0772C1-BDA8-2344-82C4-D48998F30CF1}" type="datetimeFigureOut">
              <a:rPr lang="en-US" smtClean="0"/>
              <a:t>3/7/2024</a:t>
            </a:fld>
            <a:endParaRPr lang="en-US"/>
          </a:p>
        </p:txBody>
      </p:sp>
      <p:sp>
        <p:nvSpPr>
          <p:cNvPr id="5" name="Footer Placeholder 4">
            <a:extLst>
              <a:ext uri="{FF2B5EF4-FFF2-40B4-BE49-F238E27FC236}">
                <a16:creationId xmlns:a16="http://schemas.microsoft.com/office/drawing/2014/main" id="{E915C4AC-C36B-F21E-B633-DC23C8E912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439F9F-0533-3D7D-A57D-28AE4D4B6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06FBF9-3F8E-A643-B21D-EACFCB39284C}" type="slidenum">
              <a:rPr lang="en-US" smtClean="0"/>
              <a:t>‹#›</a:t>
            </a:fld>
            <a:endParaRPr lang="en-US"/>
          </a:p>
        </p:txBody>
      </p:sp>
    </p:spTree>
    <p:extLst>
      <p:ext uri="{BB962C8B-B14F-4D97-AF65-F5344CB8AC3E}">
        <p14:creationId xmlns:p14="http://schemas.microsoft.com/office/powerpoint/2010/main" val="191044325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s://www.deviantart.com/pride-flags/art/Two-spirit-2-653178447" TargetMode="External"/><Relationship Id="rId3" Type="http://schemas.openxmlformats.org/officeDocument/2006/relationships/image" Target="../media/image5.png"/><Relationship Id="rId7" Type="http://schemas.openxmlformats.org/officeDocument/2006/relationships/hyperlink" Target="https://pixabay.com/en/gay-gender-homosexuality-love-male-158809/" TargetMode="External"/><Relationship Id="rId12" Type="http://schemas.openxmlformats.org/officeDocument/2006/relationships/image" Target="../media/image10.ZcByJb71v76qwaiQWK76wzvAXAOZ5"/><Relationship Id="rId2" Type="http://schemas.openxmlformats.org/officeDocument/2006/relationships/image" Target="../media/image4.png"/><Relationship Id="rId1" Type="http://schemas.openxmlformats.org/officeDocument/2006/relationships/slideLayout" Target="../slideLayouts/slideLayout38.xml"/><Relationship Id="rId6" Type="http://schemas.openxmlformats.org/officeDocument/2006/relationships/image" Target="../media/image7.png"/><Relationship Id="rId11" Type="http://schemas.openxmlformats.org/officeDocument/2006/relationships/hyperlink" Target="https://en.wikipedia.org/wiki/Intersex_flag" TargetMode="External"/><Relationship Id="rId5" Type="http://schemas.openxmlformats.org/officeDocument/2006/relationships/hyperlink" Target="https://svgsilh.com/image/1294227.html" TargetMode="External"/><Relationship Id="rId10" Type="http://schemas.openxmlformats.org/officeDocument/2006/relationships/image" Target="../media/image9.png"/><Relationship Id="rId4" Type="http://schemas.openxmlformats.org/officeDocument/2006/relationships/image" Target="../media/image6.svg"/><Relationship Id="rId9" Type="http://schemas.openxmlformats.org/officeDocument/2006/relationships/hyperlink" Target="https://www.toddlyons.ca/2019/05/transgender-too.html" TargetMode="External"/><Relationship Id="rId14" Type="http://schemas.openxmlformats.org/officeDocument/2006/relationships/hyperlink" Target="https://creativecommons.org/licenses/by/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hyperlink" Target="https://www.rawpixel.com/board/1036384/pride" TargetMode="External"/><Relationship Id="rId7" Type="http://schemas.openxmlformats.org/officeDocument/2006/relationships/hyperlink" Target="http://lovemystarfire.deviantart.com/art/transgender-pride-symbol-416419814" TargetMode="External"/><Relationship Id="rId2" Type="http://schemas.openxmlformats.org/officeDocument/2006/relationships/image" Target="../media/image13.2"/><Relationship Id="rId1" Type="http://schemas.openxmlformats.org/officeDocument/2006/relationships/slideLayout" Target="../slideLayouts/slideLayout4.xml"/><Relationship Id="rId6" Type="http://schemas.openxmlformats.org/officeDocument/2006/relationships/image" Target="../media/image15.jpg"/><Relationship Id="rId11" Type="http://schemas.openxmlformats.org/officeDocument/2006/relationships/hyperlink" Target="https://www.flickr.com/photos/lyricsofmylife/40628812023/" TargetMode="External"/><Relationship Id="rId5" Type="http://schemas.openxmlformats.org/officeDocument/2006/relationships/hyperlink" Target="https://www.rawpixel.com/search/lesbian?sort=curated&amp;filter=images&amp;page=1" TargetMode="External"/><Relationship Id="rId10" Type="http://schemas.openxmlformats.org/officeDocument/2006/relationships/image" Target="../media/image17.jpg"/><Relationship Id="rId4" Type="http://schemas.openxmlformats.org/officeDocument/2006/relationships/image" Target="../media/image14.1"/><Relationship Id="rId9" Type="http://schemas.openxmlformats.org/officeDocument/2006/relationships/hyperlink" Target="https://www.paradapartucc.it/2020/laboratori/drag-quee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E1C24-0D3E-F3FD-8F33-2DC90E1924E1}"/>
              </a:ext>
            </a:extLst>
          </p:cNvPr>
          <p:cNvSpPr>
            <a:spLocks noGrp="1"/>
          </p:cNvSpPr>
          <p:nvPr>
            <p:ph type="ctrTitle"/>
          </p:nvPr>
        </p:nvSpPr>
        <p:spPr>
          <a:xfrm>
            <a:off x="737419" y="868362"/>
            <a:ext cx="10717161" cy="2387600"/>
          </a:xfrm>
        </p:spPr>
        <p:txBody>
          <a:bodyPr>
            <a:normAutofit/>
          </a:bodyPr>
          <a:lstStyle/>
          <a:p>
            <a:r>
              <a:rPr lang="en-US" sz="4000" dirty="0">
                <a:latin typeface="Arial Nova" panose="020F0502020204030204" pitchFamily="34" charset="0"/>
              </a:rPr>
              <a:t>Nondiscrimination for LGBTQ+ Community</a:t>
            </a:r>
            <a:br>
              <a:rPr lang="en-US" sz="4000" dirty="0"/>
            </a:br>
            <a:endParaRPr lang="en-US" sz="4000" dirty="0"/>
          </a:p>
        </p:txBody>
      </p:sp>
      <p:sp>
        <p:nvSpPr>
          <p:cNvPr id="5" name="Subtitle 4">
            <a:extLst>
              <a:ext uri="{FF2B5EF4-FFF2-40B4-BE49-F238E27FC236}">
                <a16:creationId xmlns:a16="http://schemas.microsoft.com/office/drawing/2014/main" id="{FCB1BF5B-053E-E074-D06B-299490885F72}"/>
              </a:ext>
            </a:extLst>
          </p:cNvPr>
          <p:cNvSpPr>
            <a:spLocks noGrp="1"/>
          </p:cNvSpPr>
          <p:nvPr>
            <p:ph type="subTitle" idx="1"/>
          </p:nvPr>
        </p:nvSpPr>
        <p:spPr>
          <a:xfrm>
            <a:off x="1523999" y="2687638"/>
            <a:ext cx="9144000" cy="1655762"/>
          </a:xfrm>
        </p:spPr>
        <p:txBody>
          <a:bodyPr>
            <a:normAutofit/>
          </a:bodyPr>
          <a:lstStyle/>
          <a:p>
            <a:r>
              <a:rPr lang="en-US" dirty="0"/>
              <a:t>67th Family Medicine Annual Congress Primary Care Toolbox: </a:t>
            </a:r>
          </a:p>
          <a:p>
            <a:r>
              <a:rPr lang="en-US" dirty="0"/>
              <a:t>An Approach for the Family Medicine Provider</a:t>
            </a:r>
          </a:p>
          <a:p>
            <a:r>
              <a:rPr lang="en-US" dirty="0"/>
              <a:t>March 8, 2024</a:t>
            </a:r>
            <a:endParaRPr lang="es-PR" dirty="0"/>
          </a:p>
        </p:txBody>
      </p:sp>
      <p:pic>
        <p:nvPicPr>
          <p:cNvPr id="4" name="Graphic 3">
            <a:extLst>
              <a:ext uri="{FF2B5EF4-FFF2-40B4-BE49-F238E27FC236}">
                <a16:creationId xmlns:a16="http://schemas.microsoft.com/office/drawing/2014/main" id="{1CCB3EB3-F590-CEA8-1675-F28FF97C52EA}"/>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737419" y="4434412"/>
            <a:ext cx="1196410" cy="1147348"/>
          </a:xfrm>
          <a:prstGeom prst="rect">
            <a:avLst/>
          </a:prstGeom>
        </p:spPr>
      </p:pic>
      <p:pic>
        <p:nvPicPr>
          <p:cNvPr id="9" name="Picture 8" descr="A black symbol with arrows&#10;&#10;Description automatically generated">
            <a:extLst>
              <a:ext uri="{FF2B5EF4-FFF2-40B4-BE49-F238E27FC236}">
                <a16:creationId xmlns:a16="http://schemas.microsoft.com/office/drawing/2014/main" id="{3037F025-1D80-BC1C-EB0C-BE11992A0A41}"/>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0117983" y="4349205"/>
            <a:ext cx="1336597" cy="1123577"/>
          </a:xfrm>
          <a:prstGeom prst="rect">
            <a:avLst/>
          </a:prstGeom>
        </p:spPr>
      </p:pic>
      <p:pic>
        <p:nvPicPr>
          <p:cNvPr id="14" name="Picture 13" descr="A black background with a black square">
            <a:extLst>
              <a:ext uri="{FF2B5EF4-FFF2-40B4-BE49-F238E27FC236}">
                <a16:creationId xmlns:a16="http://schemas.microsoft.com/office/drawing/2014/main" id="{5E4E44DA-202E-2C0A-7B8C-8FCEA6DF4246}"/>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5191760" y="4355776"/>
            <a:ext cx="1668292" cy="1228280"/>
          </a:xfrm>
          <a:prstGeom prst="rect">
            <a:avLst/>
          </a:prstGeom>
        </p:spPr>
      </p:pic>
      <p:pic>
        <p:nvPicPr>
          <p:cNvPr id="16" name="Picture 15" descr="A purple circle on a yellow background&#10;&#10;Description automatically generated">
            <a:extLst>
              <a:ext uri="{FF2B5EF4-FFF2-40B4-BE49-F238E27FC236}">
                <a16:creationId xmlns:a16="http://schemas.microsoft.com/office/drawing/2014/main" id="{97476F6E-C96F-15BB-1310-60300F8C0608}"/>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2705544" y="4398416"/>
            <a:ext cx="1714500" cy="1143000"/>
          </a:xfrm>
          <a:prstGeom prst="rect">
            <a:avLst/>
          </a:prstGeom>
        </p:spPr>
      </p:pic>
      <p:pic>
        <p:nvPicPr>
          <p:cNvPr id="17" name="Picture 16" descr="A rainbow flag with feathers">
            <a:extLst>
              <a:ext uri="{FF2B5EF4-FFF2-40B4-BE49-F238E27FC236}">
                <a16:creationId xmlns:a16="http://schemas.microsoft.com/office/drawing/2014/main" id="{08422665-FE2C-00B2-F55C-E8CA83BFF186}"/>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7566514" y="4434412"/>
            <a:ext cx="1845007" cy="1107004"/>
          </a:xfrm>
          <a:prstGeom prst="rect">
            <a:avLst/>
          </a:prstGeom>
        </p:spPr>
      </p:pic>
      <p:sp>
        <p:nvSpPr>
          <p:cNvPr id="18" name="TextBox 17">
            <a:extLst>
              <a:ext uri="{FF2B5EF4-FFF2-40B4-BE49-F238E27FC236}">
                <a16:creationId xmlns:a16="http://schemas.microsoft.com/office/drawing/2014/main" id="{2AD1217F-4E76-C327-831E-B9124ADD3C31}"/>
              </a:ext>
            </a:extLst>
          </p:cNvPr>
          <p:cNvSpPr txBox="1"/>
          <p:nvPr/>
        </p:nvSpPr>
        <p:spPr>
          <a:xfrm>
            <a:off x="7320280" y="5826176"/>
            <a:ext cx="7218680" cy="230832"/>
          </a:xfrm>
          <a:prstGeom prst="rect">
            <a:avLst/>
          </a:prstGeom>
          <a:noFill/>
        </p:spPr>
        <p:txBody>
          <a:bodyPr wrap="square" rtlCol="0">
            <a:spAutoFit/>
          </a:bodyPr>
          <a:lstStyle/>
          <a:p>
            <a:r>
              <a:rPr lang="es-PR" sz="900">
                <a:solidFill>
                  <a:srgbClr val="000000"/>
                </a:solidFill>
                <a:latin typeface="Calibri" panose="020F0502020204030204"/>
                <a:hlinkClick r:id="rId13" tooltip="https://www.deviantart.com/pride-flags/art/Two-spirit-2-653178447"/>
              </a:rPr>
              <a:t>This Photo</a:t>
            </a:r>
            <a:r>
              <a:rPr lang="es-PR" sz="900">
                <a:solidFill>
                  <a:srgbClr val="000000"/>
                </a:solidFill>
                <a:latin typeface="Calibri" panose="020F0502020204030204"/>
              </a:rPr>
              <a:t> by Unknown Author is licensed under </a:t>
            </a:r>
            <a:r>
              <a:rPr lang="es-PR" sz="900">
                <a:solidFill>
                  <a:srgbClr val="000000"/>
                </a:solidFill>
                <a:latin typeface="Calibri" panose="020F0502020204030204"/>
                <a:hlinkClick r:id="rId14" tooltip="https://creativecommons.org/licenses/by/3.0/"/>
              </a:rPr>
              <a:t>CC BY</a:t>
            </a:r>
            <a:endParaRPr lang="es-PR" sz="900">
              <a:solidFill>
                <a:srgbClr val="000000"/>
              </a:solidFill>
              <a:latin typeface="Calibri" panose="020F0502020204030204"/>
            </a:endParaRPr>
          </a:p>
        </p:txBody>
      </p:sp>
    </p:spTree>
    <p:extLst>
      <p:ext uri="{BB962C8B-B14F-4D97-AF65-F5344CB8AC3E}">
        <p14:creationId xmlns:p14="http://schemas.microsoft.com/office/powerpoint/2010/main" val="129468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981312-F429-2E04-2476-25D3B802980D}"/>
              </a:ext>
            </a:extLst>
          </p:cNvPr>
          <p:cNvSpPr txBox="1"/>
          <p:nvPr/>
        </p:nvSpPr>
        <p:spPr>
          <a:xfrm>
            <a:off x="511277" y="216310"/>
            <a:ext cx="11198942" cy="59093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13C99"/>
                </a:solidFill>
                <a:effectLst/>
                <a:uLnTx/>
                <a:uFillTx/>
                <a:latin typeface="Century" panose="02040604050505020304" pitchFamily="18" charset="0"/>
                <a:ea typeface="+mn-ea"/>
                <a:cs typeface="+mn-cs"/>
              </a:rPr>
              <a:t>Coming out </a:t>
            </a:r>
            <a:r>
              <a:rPr kumimoji="0" lang="en-US" sz="1800" b="0" i="0" u="none" strike="noStrike" kern="1200" cap="none" spc="0" normalizeH="0" baseline="0" noProof="0" dirty="0">
                <a:ln>
                  <a:noFill/>
                </a:ln>
                <a:solidFill>
                  <a:srgbClr val="000000"/>
                </a:solidFill>
                <a:effectLst/>
                <a:uLnTx/>
                <a:uFillTx/>
                <a:latin typeface="Century" panose="02040604050505020304" pitchFamily="18" charset="0"/>
                <a:ea typeface="+mn-ea"/>
                <a:cs typeface="+mn-cs"/>
              </a:rPr>
              <a:t>(verb) – The process of identifying and accepting one’s own sexual orientation or gender identity (coming out to oneself), and the process of sharing one’s sexual orientation or gender identity with others (coming out to friends, family, etc.).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R" sz="1800" b="0" i="0" u="none" strike="noStrike" kern="1200" cap="none" spc="0" normalizeH="0" baseline="0" noProof="0" dirty="0">
              <a:ln>
                <a:noFill/>
              </a:ln>
              <a:solidFill>
                <a:srgbClr val="213C99"/>
              </a:solidFill>
              <a:effectLst/>
              <a:uLnTx/>
              <a:uFillTx/>
              <a:latin typeface="Century" panose="02040604050505020304" pitchFamily="18" charset="0"/>
              <a:ea typeface="+mn-ea"/>
              <a:cs typeface="+mn-cs"/>
            </a:endParaRPr>
          </a:p>
          <a:p>
            <a:r>
              <a:rPr kumimoji="0" lang="es-PR" sz="1800" b="0" i="0" u="none" strike="noStrike" kern="1200" cap="none" spc="0" normalizeH="0" baseline="0" noProof="0" dirty="0" err="1">
                <a:ln>
                  <a:noFill/>
                </a:ln>
                <a:solidFill>
                  <a:srgbClr val="213C99"/>
                </a:solidFill>
                <a:effectLst/>
                <a:uLnTx/>
                <a:uFillTx/>
                <a:latin typeface="Century" panose="02040604050505020304" pitchFamily="18" charset="0"/>
                <a:ea typeface="+mn-ea"/>
                <a:cs typeface="+mn-cs"/>
              </a:rPr>
              <a:t>Gender-affirming</a:t>
            </a:r>
            <a:r>
              <a:rPr kumimoji="0" lang="es-PR" sz="1800" b="0" i="0" u="none" strike="noStrike" kern="1200" cap="none" spc="0" normalizeH="0" baseline="0" noProof="0" dirty="0">
                <a:ln>
                  <a:noFill/>
                </a:ln>
                <a:solidFill>
                  <a:srgbClr val="213C99"/>
                </a:solidFill>
                <a:effectLst/>
                <a:uLnTx/>
                <a:uFillTx/>
                <a:latin typeface="Century" panose="02040604050505020304" pitchFamily="18" charset="0"/>
                <a:ea typeface="+mn-ea"/>
                <a:cs typeface="+mn-cs"/>
              </a:rPr>
              <a:t> </a:t>
            </a:r>
            <a:r>
              <a:rPr lang="en-US" sz="1800" b="0" i="0" u="none" strike="noStrike" baseline="0" dirty="0">
                <a:solidFill>
                  <a:srgbClr val="213C99"/>
                </a:solidFill>
                <a:latin typeface="Century" panose="02040604050505020304" pitchFamily="18" charset="0"/>
              </a:rPr>
              <a:t>hormone therapy </a:t>
            </a:r>
            <a:r>
              <a:rPr lang="en-US" sz="1800" b="0" i="0" u="none" strike="noStrike" baseline="0" dirty="0">
                <a:solidFill>
                  <a:srgbClr val="000000"/>
                </a:solidFill>
                <a:latin typeface="Century" panose="02040604050505020304" pitchFamily="18" charset="0"/>
              </a:rPr>
              <a:t>(noun) – Feminizing and masculinizing </a:t>
            </a:r>
          </a:p>
          <a:p>
            <a:r>
              <a:rPr lang="en-US" sz="1800" b="0" i="0" u="none" strike="noStrike" baseline="0" dirty="0">
                <a:solidFill>
                  <a:srgbClr val="000000"/>
                </a:solidFill>
                <a:latin typeface="Century" panose="02040604050505020304" pitchFamily="18" charset="0"/>
              </a:rPr>
              <a:t>hormone treatment to align secondary sex characteristics with gender identity.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latin typeface="Century" panose="02040604050505020304" pitchFamily="18" charset="0"/>
              </a:rPr>
              <a:t>Differences of Sex Development (DSD) </a:t>
            </a:r>
            <a:r>
              <a:rPr lang="en-US" sz="1800" b="0" i="0" u="none" strike="noStrike" baseline="0" dirty="0">
                <a:solidFill>
                  <a:srgbClr val="000000"/>
                </a:solidFill>
                <a:latin typeface="Century" panose="02040604050505020304" pitchFamily="18" charset="0"/>
              </a:rPr>
              <a:t>(noun) – See </a:t>
            </a:r>
            <a:r>
              <a:rPr lang="en-US" sz="1800" b="0" i="0" u="none" strike="noStrike" baseline="0" dirty="0">
                <a:solidFill>
                  <a:srgbClr val="213C99"/>
                </a:solidFill>
                <a:latin typeface="Century" panose="02040604050505020304" pitchFamily="18" charset="0"/>
              </a:rPr>
              <a:t>intersex</a:t>
            </a:r>
            <a:r>
              <a:rPr lang="en-US" sz="1800" b="0" i="0" u="none" strike="noStrike" baseline="0" dirty="0">
                <a:solidFill>
                  <a:srgbClr val="000000"/>
                </a:solidFill>
                <a:latin typeface="Century" panose="02040604050505020304" pitchFamily="18" charset="0"/>
              </a:rPr>
              <a:t>.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highlight>
                  <a:srgbClr val="FFFF00"/>
                </a:highlight>
                <a:latin typeface="Century" panose="02040604050505020304" pitchFamily="18" charset="0"/>
              </a:rPr>
              <a:t>Drag</a:t>
            </a:r>
            <a:r>
              <a:rPr lang="en-US" sz="1800" b="0" i="0" u="none" strike="noStrike" baseline="0" dirty="0">
                <a:solidFill>
                  <a:srgbClr val="213C99"/>
                </a:solidFill>
                <a:latin typeface="Century" panose="02040604050505020304" pitchFamily="18" charset="0"/>
              </a:rPr>
              <a:t> </a:t>
            </a:r>
            <a:r>
              <a:rPr lang="en-US" sz="1800" b="0" i="0" u="none" strike="noStrike" baseline="0" dirty="0">
                <a:solidFill>
                  <a:srgbClr val="000000"/>
                </a:solidFill>
                <a:latin typeface="Century" panose="02040604050505020304" pitchFamily="18" charset="0"/>
              </a:rPr>
              <a:t>(noun) – The theatrical performance of a gender or multiple genders that are not your own. Performers are called Drag Kings and Drag Queens. Most drag performers are cisgender. The terms Drag King and Drag Queen can also be used as an insult.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latin typeface="Century" panose="02040604050505020304" pitchFamily="18" charset="0"/>
              </a:rPr>
              <a:t>Gay </a:t>
            </a:r>
            <a:r>
              <a:rPr lang="en-US" sz="1800" b="0" i="0" u="none" strike="noStrike" baseline="0" dirty="0">
                <a:solidFill>
                  <a:srgbClr val="000000"/>
                </a:solidFill>
                <a:latin typeface="Century" panose="02040604050505020304" pitchFamily="18" charset="0"/>
              </a:rPr>
              <a:t>(adjective) – A sexual orientation describing people who are primarily emotionally and physically attracted to people of the same sex and/or gender as themselves. Commonly used to describe men who are primarily attracted to men but can also describe women attracted to women.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highlight>
                  <a:srgbClr val="FFFF00"/>
                </a:highlight>
                <a:latin typeface="Century" panose="02040604050505020304" pitchFamily="18" charset="0"/>
              </a:rPr>
              <a:t>Gender</a:t>
            </a:r>
            <a:r>
              <a:rPr lang="en-US" sz="1800" b="0" i="0" u="none" strike="noStrike" baseline="0" dirty="0">
                <a:solidFill>
                  <a:srgbClr val="213C99"/>
                </a:solidFill>
                <a:latin typeface="Century" panose="02040604050505020304" pitchFamily="18" charset="0"/>
              </a:rPr>
              <a:t> </a:t>
            </a:r>
            <a:r>
              <a:rPr lang="en-US" sz="1800" b="0" i="0" u="none" strike="noStrike" baseline="0" dirty="0">
                <a:solidFill>
                  <a:srgbClr val="000000"/>
                </a:solidFill>
                <a:latin typeface="Century" panose="02040604050505020304" pitchFamily="18" charset="0"/>
              </a:rPr>
              <a:t>(noun) – The characteristics and roles of women and men according to social norms. While sex is described as female, male, and intersex, gender can be described as feminine, masculine, androgynous, and much more. </a:t>
            </a:r>
          </a:p>
          <a:p>
            <a:endParaRPr lang="en-US" sz="1800" b="0" i="0" u="none" strike="noStrike" baseline="0" dirty="0">
              <a:solidFill>
                <a:srgbClr val="213C99"/>
              </a:solidFill>
              <a:latin typeface="Century" panose="02040604050505020304" pitchFamily="18" charset="0"/>
            </a:endParaRPr>
          </a:p>
        </p:txBody>
      </p:sp>
    </p:spTree>
    <p:extLst>
      <p:ext uri="{BB962C8B-B14F-4D97-AF65-F5344CB8AC3E}">
        <p14:creationId xmlns:p14="http://schemas.microsoft.com/office/powerpoint/2010/main" val="86579557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18BF28-D588-6412-FE28-185F559FEA8E}"/>
              </a:ext>
            </a:extLst>
          </p:cNvPr>
          <p:cNvSpPr txBox="1"/>
          <p:nvPr/>
        </p:nvSpPr>
        <p:spPr>
          <a:xfrm>
            <a:off x="530942" y="197346"/>
            <a:ext cx="11130116" cy="64633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13C99"/>
                </a:solidFill>
                <a:effectLst/>
                <a:highlight>
                  <a:srgbClr val="FFFF00"/>
                </a:highlight>
                <a:uLnTx/>
                <a:uFillTx/>
                <a:latin typeface="Century" panose="02040604050505020304" pitchFamily="18" charset="0"/>
                <a:ea typeface="+mn-ea"/>
                <a:cs typeface="+mn-cs"/>
              </a:rPr>
              <a:t>Gender affirmation </a:t>
            </a:r>
            <a:r>
              <a:rPr kumimoji="0" lang="en-US" sz="1800" b="0" i="0" u="none" strike="noStrike" kern="1200" cap="none" spc="0" normalizeH="0" baseline="0" noProof="0" dirty="0">
                <a:ln>
                  <a:noFill/>
                </a:ln>
                <a:solidFill>
                  <a:srgbClr val="000000"/>
                </a:solidFill>
                <a:effectLst/>
                <a:uLnTx/>
                <a:uFillTx/>
                <a:latin typeface="Century" panose="02040604050505020304" pitchFamily="18" charset="0"/>
                <a:ea typeface="+mn-ea"/>
                <a:cs typeface="+mn-cs"/>
              </a:rPr>
              <a:t>(noun) – The process of making social, legal, and/or medical changes to recognize, accept, and express one’s gender identity. Social changes can include changing one’s pronouns, name, clothing, and hairstyle. Legal changes can include changing one’s name, sex designation, and gender markers on legal documents. Medical changes can include receiving gender-affirming hormones and/or surgeries. Although this process is sometimes referred to as transition, the term gender affirmation is recommended.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13C99"/>
              </a:solidFill>
              <a:effectLst/>
              <a:uLnTx/>
              <a:uFillTx/>
              <a:latin typeface="Century" panose="020406040505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13C99"/>
                </a:solidFill>
                <a:effectLst/>
                <a:highlight>
                  <a:srgbClr val="FFFF00"/>
                </a:highlight>
                <a:uLnTx/>
                <a:uFillTx/>
                <a:latin typeface="Century" panose="02040604050505020304" pitchFamily="18" charset="0"/>
                <a:ea typeface="+mn-ea"/>
                <a:cs typeface="+mn-cs"/>
              </a:rPr>
              <a:t>Gender-affirming surgery </a:t>
            </a:r>
            <a:r>
              <a:rPr kumimoji="0" lang="en-US" sz="1800" b="0" i="0" u="none" strike="noStrike" kern="1200" cap="none" spc="0" normalizeH="0" baseline="0" noProof="0" dirty="0">
                <a:ln>
                  <a:noFill/>
                </a:ln>
                <a:solidFill>
                  <a:srgbClr val="213C99"/>
                </a:solidFill>
                <a:effectLst/>
                <a:uLnTx/>
                <a:uFillTx/>
                <a:latin typeface="Century" panose="02040604050505020304" pitchFamily="18" charset="0"/>
                <a:ea typeface="+mn-ea"/>
                <a:cs typeface="+mn-cs"/>
              </a:rPr>
              <a:t>(GAS) </a:t>
            </a:r>
            <a:r>
              <a:rPr kumimoji="0" lang="en-US" sz="1800" b="0" i="0" u="none" strike="noStrike" kern="1200" cap="none" spc="0" normalizeH="0" baseline="0" noProof="0" dirty="0">
                <a:ln>
                  <a:noFill/>
                </a:ln>
                <a:solidFill>
                  <a:srgbClr val="000000"/>
                </a:solidFill>
                <a:effectLst/>
                <a:uLnTx/>
                <a:uFillTx/>
                <a:latin typeface="Century" panose="02040604050505020304" pitchFamily="18" charset="0"/>
                <a:ea typeface="+mn-ea"/>
                <a:cs typeface="+mn-cs"/>
              </a:rPr>
              <a:t>(noun) – Surgeries to modify a person’s body to be more aligned with that person’s gender identity. Types of GAS include chest and genital surgeries, facial feminization, body sculpting, and hair removal</a:t>
            </a:r>
            <a:r>
              <a:rPr kumimoji="0" lang="en-US" sz="1800" b="0" i="0" u="none" strike="noStrike" kern="1200" cap="none" spc="0" normalizeH="0" baseline="0" noProof="0" dirty="0">
                <a:ln>
                  <a:noFill/>
                </a:ln>
                <a:solidFill>
                  <a:srgbClr val="38761D"/>
                </a:solidFill>
                <a:effectLst/>
                <a:uLnTx/>
                <a:uFillTx/>
                <a:latin typeface="Century" panose="02040604050505020304" pitchFamily="18" charset="0"/>
                <a:ea typeface="+mn-ea"/>
                <a:cs typeface="+mn-cs"/>
              </a:rPr>
              <a:t>. </a:t>
            </a:r>
            <a:endParaRPr kumimoji="0" lang="en-US" sz="1800" b="0" i="0" u="none" strike="noStrike" kern="1200" cap="none" spc="0" normalizeH="0" baseline="0" noProof="0" dirty="0">
              <a:ln>
                <a:noFill/>
              </a:ln>
              <a:solidFill>
                <a:srgbClr val="000000"/>
              </a:solidFill>
              <a:effectLst/>
              <a:uLnTx/>
              <a:uFillTx/>
              <a:latin typeface="Century" panose="020406040505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R" sz="1800" b="0" i="0" u="none" strike="noStrike" kern="1200" cap="none" spc="0" normalizeH="0" baseline="0" noProof="0" dirty="0">
              <a:ln>
                <a:noFill/>
              </a:ln>
              <a:solidFill>
                <a:srgbClr val="213C99"/>
              </a:solidFill>
              <a:effectLst/>
              <a:uLnTx/>
              <a:uFillTx/>
              <a:latin typeface="Century" panose="020406040505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PR" sz="1800" b="0" i="0" u="none" strike="noStrike" kern="1200" cap="none" spc="0" normalizeH="0" baseline="0" noProof="0" dirty="0" err="1">
                <a:ln>
                  <a:noFill/>
                </a:ln>
                <a:solidFill>
                  <a:srgbClr val="213C99"/>
                </a:solidFill>
                <a:effectLst/>
                <a:uLnTx/>
                <a:uFillTx/>
                <a:latin typeface="Century" panose="02040604050505020304" pitchFamily="18" charset="0"/>
                <a:ea typeface="+mn-ea"/>
                <a:cs typeface="+mn-cs"/>
              </a:rPr>
              <a:t>Gender-affirming</a:t>
            </a:r>
            <a:r>
              <a:rPr kumimoji="0" lang="es-PR" sz="1800" b="0" i="0" u="none" strike="noStrike" kern="1200" cap="none" spc="0" normalizeH="0" baseline="0" noProof="0" dirty="0">
                <a:ln>
                  <a:noFill/>
                </a:ln>
                <a:solidFill>
                  <a:srgbClr val="213C99"/>
                </a:solidFill>
                <a:effectLst/>
                <a:uLnTx/>
                <a:uFillTx/>
                <a:latin typeface="Century" panose="02040604050505020304" pitchFamily="18" charset="0"/>
                <a:ea typeface="+mn-ea"/>
                <a:cs typeface="+mn-cs"/>
              </a:rPr>
              <a:t> </a:t>
            </a:r>
            <a:r>
              <a:rPr lang="en-US" sz="1800" b="0" i="0" u="none" strike="noStrike" baseline="0" dirty="0">
                <a:solidFill>
                  <a:srgbClr val="213C99"/>
                </a:solidFill>
                <a:highlight>
                  <a:srgbClr val="FFFF00"/>
                </a:highlight>
                <a:latin typeface="Century" panose="02040604050505020304" pitchFamily="18" charset="0"/>
              </a:rPr>
              <a:t>chest</a:t>
            </a:r>
            <a:r>
              <a:rPr lang="en-US" sz="1800" b="0" i="0" u="none" strike="noStrike" baseline="0" dirty="0">
                <a:solidFill>
                  <a:srgbClr val="213C99"/>
                </a:solidFill>
                <a:latin typeface="Century" panose="02040604050505020304" pitchFamily="18" charset="0"/>
              </a:rPr>
              <a:t> surgery </a:t>
            </a:r>
            <a:r>
              <a:rPr lang="en-US" sz="1800" b="0" i="0" u="none" strike="noStrike" baseline="0" dirty="0">
                <a:solidFill>
                  <a:srgbClr val="000000"/>
                </a:solidFill>
                <a:latin typeface="Century" panose="02040604050505020304" pitchFamily="18" charset="0"/>
              </a:rPr>
              <a:t>(noun) – Surgeries to remove and/or construct a person’s chest to be more aligned with that person’s gender identity. Also referred to as top surgery. Types of chest surgeries include: </a:t>
            </a:r>
          </a:p>
          <a:p>
            <a:pPr marL="6286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solidFill>
                  <a:srgbClr val="000000"/>
                </a:solidFill>
                <a:latin typeface="Century" panose="02040604050505020304" pitchFamily="18" charset="0"/>
              </a:rPr>
              <a:t>Feminizing breast surgery: breast augmentation, chest construction, or breast mammoplasty</a:t>
            </a:r>
          </a:p>
          <a:p>
            <a:pPr marL="6286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solidFill>
                  <a:srgbClr val="000000"/>
                </a:solidFill>
                <a:latin typeface="Century" panose="02040604050505020304" pitchFamily="18" charset="0"/>
              </a:rPr>
              <a:t>Masculinizing chest surgery: mastectomy (removal of breast tissue) and chest contouring</a:t>
            </a:r>
          </a:p>
          <a:p>
            <a:pPr marL="342900" marR="0" lvl="0" algn="l" defTabSz="457200" rtl="0" eaLnBrk="1" fontAlgn="auto" latinLnBrk="0" hangingPunct="1">
              <a:lnSpc>
                <a:spcPct val="100000"/>
              </a:lnSpc>
              <a:spcBef>
                <a:spcPts val="0"/>
              </a:spcBef>
              <a:spcAft>
                <a:spcPts val="0"/>
              </a:spcAft>
              <a:buClrTx/>
              <a:buSzTx/>
              <a:tabLst/>
              <a:defRPr/>
            </a:pPr>
            <a:endParaRPr lang="es-PR" dirty="0">
              <a:solidFill>
                <a:srgbClr val="000000"/>
              </a:solidFill>
              <a:latin typeface="Calibri" panose="020F0502020204030204"/>
            </a:endParaRPr>
          </a:p>
          <a:p>
            <a:pPr marR="0" lvl="0" algn="l" defTabSz="457200" rtl="0" eaLnBrk="1" fontAlgn="auto" latinLnBrk="0" hangingPunct="1">
              <a:lnSpc>
                <a:spcPct val="100000"/>
              </a:lnSpc>
              <a:spcBef>
                <a:spcPts val="0"/>
              </a:spcBef>
              <a:spcAft>
                <a:spcPts val="0"/>
              </a:spcAft>
              <a:buClrTx/>
              <a:buSzTx/>
              <a:tabLst/>
              <a:defRPr/>
            </a:pPr>
            <a:r>
              <a:rPr lang="en-US" sz="1800" b="0" i="0" u="none" strike="noStrike" baseline="0" dirty="0">
                <a:solidFill>
                  <a:srgbClr val="213C99"/>
                </a:solidFill>
                <a:latin typeface="Century" panose="02040604050505020304" pitchFamily="18" charset="0"/>
              </a:rPr>
              <a:t>Gender-affirming </a:t>
            </a:r>
            <a:r>
              <a:rPr lang="en-US" sz="1800" b="0" i="0" u="none" strike="noStrike" baseline="0" dirty="0">
                <a:solidFill>
                  <a:srgbClr val="213C99"/>
                </a:solidFill>
                <a:highlight>
                  <a:srgbClr val="FFFF00"/>
                </a:highlight>
                <a:latin typeface="Century" panose="02040604050505020304" pitchFamily="18" charset="0"/>
              </a:rPr>
              <a:t>genital</a:t>
            </a:r>
            <a:r>
              <a:rPr lang="en-US" sz="1800" b="0" i="0" u="none" strike="noStrike" baseline="0" dirty="0">
                <a:solidFill>
                  <a:srgbClr val="213C99"/>
                </a:solidFill>
                <a:latin typeface="Century" panose="02040604050505020304" pitchFamily="18" charset="0"/>
              </a:rPr>
              <a:t> surgeries </a:t>
            </a:r>
            <a:r>
              <a:rPr lang="en-US" sz="1800" b="0" i="0" u="none" strike="noStrike" baseline="0" dirty="0">
                <a:solidFill>
                  <a:srgbClr val="000000"/>
                </a:solidFill>
                <a:latin typeface="Century" panose="02040604050505020304" pitchFamily="18" charset="0"/>
              </a:rPr>
              <a:t>(noun) – Surgeries that help align a person’s genitals and/or internal reproductive organs with that person’s gender identity, including: </a:t>
            </a:r>
          </a:p>
          <a:p>
            <a:pPr marL="628650" indent="-285750">
              <a:buFont typeface="Arial" panose="020B0604020202020204" pitchFamily="34" charset="0"/>
              <a:buChar char="•"/>
            </a:pPr>
            <a:r>
              <a:rPr lang="en-US" sz="1800" b="0" i="0" u="none" strike="noStrike" baseline="0" dirty="0" err="1">
                <a:solidFill>
                  <a:srgbClr val="000000"/>
                </a:solidFill>
                <a:latin typeface="Century" panose="02040604050505020304" pitchFamily="18" charset="0"/>
              </a:rPr>
              <a:t>Clitoroplasty</a:t>
            </a:r>
            <a:r>
              <a:rPr lang="en-US" sz="1800" b="0" i="0" u="none" strike="noStrike" baseline="0" dirty="0">
                <a:solidFill>
                  <a:srgbClr val="000000"/>
                </a:solidFill>
                <a:latin typeface="Century" panose="02040604050505020304" pitchFamily="18" charset="0"/>
              </a:rPr>
              <a:t> (creation of a clitoris) </a:t>
            </a:r>
          </a:p>
          <a:p>
            <a:pPr marL="628650" indent="-285750">
              <a:buFont typeface="Arial" panose="020B0604020202020204" pitchFamily="34" charset="0"/>
              <a:buChar char="•"/>
            </a:pPr>
            <a:r>
              <a:rPr lang="en-US" sz="1800" b="0" i="0" u="none" strike="noStrike" baseline="0" dirty="0">
                <a:solidFill>
                  <a:srgbClr val="000000"/>
                </a:solidFill>
                <a:latin typeface="Century" panose="02040604050505020304" pitchFamily="18" charset="0"/>
              </a:rPr>
              <a:t>Hysterectomy (removal of the uterus; may also include removal of the cervix, ovaries, and fallopian tubes) </a:t>
            </a:r>
          </a:p>
          <a:p>
            <a:pPr marR="0" lvl="0" algn="l" defTabSz="457200" rtl="0" eaLnBrk="1" fontAlgn="auto" latinLnBrk="0" hangingPunct="1">
              <a:lnSpc>
                <a:spcPct val="100000"/>
              </a:lnSpc>
              <a:spcBef>
                <a:spcPts val="0"/>
              </a:spcBef>
              <a:spcAft>
                <a:spcPts val="0"/>
              </a:spcAft>
              <a:buClrTx/>
              <a:buSzTx/>
              <a:tabLst/>
              <a:defRPr/>
            </a:pPr>
            <a:endParaRPr kumimoji="0" lang="en-US" kern="1200" cap="none" spc="0" normalizeH="0" noProof="0" dirty="0">
              <a:ln>
                <a:noFill/>
              </a:ln>
              <a:solidFill>
                <a:srgbClr val="000000"/>
              </a:solidFill>
              <a:effectLst/>
              <a:uLnTx/>
              <a:uFillTx/>
              <a:latin typeface="Century" panose="02040604050505020304" pitchFamily="18" charset="0"/>
              <a:ea typeface="+mn-ea"/>
              <a:cs typeface="+mn-cs"/>
            </a:endParaRPr>
          </a:p>
        </p:txBody>
      </p:sp>
    </p:spTree>
    <p:extLst>
      <p:ext uri="{BB962C8B-B14F-4D97-AF65-F5344CB8AC3E}">
        <p14:creationId xmlns:p14="http://schemas.microsoft.com/office/powerpoint/2010/main" val="411258471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E0BC80-B863-A1AA-FDC7-2E0D38096679}"/>
              </a:ext>
            </a:extLst>
          </p:cNvPr>
          <p:cNvSpPr txBox="1"/>
          <p:nvPr/>
        </p:nvSpPr>
        <p:spPr>
          <a:xfrm>
            <a:off x="511278" y="-245807"/>
            <a:ext cx="11375922" cy="6771084"/>
          </a:xfrm>
          <a:prstGeom prst="rect">
            <a:avLst/>
          </a:prstGeom>
          <a:noFill/>
        </p:spPr>
        <p:txBody>
          <a:bodyPr wrap="square" rtlCol="0">
            <a:spAutoFit/>
          </a:bodyPr>
          <a:lstStyle/>
          <a:p>
            <a:pPr algn="l"/>
            <a:endParaRPr lang="es-PR" sz="2000" b="0" i="0" u="none" strike="noStrike" baseline="0" dirty="0">
              <a:solidFill>
                <a:srgbClr val="000000"/>
              </a:solidFill>
              <a:latin typeface="Century" panose="02040604050505020304" pitchFamily="18" charset="0"/>
            </a:endParaRPr>
          </a:p>
          <a:p>
            <a:pPr marL="688975" indent="-285750">
              <a:buFont typeface="Arial" panose="020B0604020202020204" pitchFamily="34" charset="0"/>
              <a:buChar char="•"/>
            </a:pPr>
            <a:r>
              <a:rPr lang="en-US" sz="1800" b="0" i="0" u="none" strike="noStrike" baseline="0" dirty="0">
                <a:solidFill>
                  <a:srgbClr val="000000"/>
                </a:solidFill>
                <a:latin typeface="Century" panose="02040604050505020304" pitchFamily="18" charset="0"/>
              </a:rPr>
              <a:t>Metoidioplasty (creation of a masculine phallus using testosterone-enlarged clitoral tissue) </a:t>
            </a:r>
          </a:p>
          <a:p>
            <a:pPr marL="688975" indent="-285750">
              <a:buFont typeface="Arial" panose="020B0604020202020204" pitchFamily="34" charset="0"/>
              <a:buChar char="•"/>
            </a:pPr>
            <a:r>
              <a:rPr lang="es-PR" sz="1800" b="0" i="0" u="none" strike="noStrike" baseline="0" dirty="0" err="1">
                <a:solidFill>
                  <a:srgbClr val="000000"/>
                </a:solidFill>
                <a:latin typeface="Century" panose="02040604050505020304" pitchFamily="18" charset="0"/>
              </a:rPr>
              <a:t>Oophorectomy</a:t>
            </a:r>
            <a:r>
              <a:rPr lang="es-PR" sz="1800" b="0" i="0" u="none" strike="noStrike" baseline="0" dirty="0">
                <a:solidFill>
                  <a:srgbClr val="000000"/>
                </a:solidFill>
                <a:latin typeface="Century" panose="02040604050505020304" pitchFamily="18" charset="0"/>
              </a:rPr>
              <a:t> (</a:t>
            </a:r>
            <a:r>
              <a:rPr lang="es-PR" sz="1800" b="0" i="0" u="none" strike="noStrike" baseline="0" dirty="0" err="1">
                <a:solidFill>
                  <a:srgbClr val="000000"/>
                </a:solidFill>
                <a:latin typeface="Century" panose="02040604050505020304" pitchFamily="18" charset="0"/>
              </a:rPr>
              <a:t>removal</a:t>
            </a:r>
            <a:r>
              <a:rPr lang="es-PR" sz="1800" b="0" i="0" u="none" strike="noStrike" baseline="0" dirty="0">
                <a:solidFill>
                  <a:srgbClr val="000000"/>
                </a:solidFill>
                <a:latin typeface="Century" panose="02040604050505020304" pitchFamily="18" charset="0"/>
              </a:rPr>
              <a:t> of </a:t>
            </a:r>
            <a:r>
              <a:rPr lang="es-PR" sz="1800" b="0" i="0" u="none" strike="noStrike" baseline="0" dirty="0" err="1">
                <a:solidFill>
                  <a:srgbClr val="000000"/>
                </a:solidFill>
                <a:latin typeface="Century" panose="02040604050505020304" pitchFamily="18" charset="0"/>
              </a:rPr>
              <a:t>ovaries</a:t>
            </a:r>
            <a:r>
              <a:rPr lang="es-PR" sz="1800" b="0" i="0" u="none" strike="noStrike" baseline="0" dirty="0">
                <a:solidFill>
                  <a:srgbClr val="000000"/>
                </a:solidFill>
                <a:latin typeface="Century" panose="02040604050505020304" pitchFamily="18" charset="0"/>
              </a:rPr>
              <a:t>) </a:t>
            </a:r>
          </a:p>
          <a:p>
            <a:pPr marL="688975" indent="-285750">
              <a:buFont typeface="Arial" panose="020B0604020202020204" pitchFamily="34" charset="0"/>
              <a:buChar char="•"/>
            </a:pPr>
            <a:r>
              <a:rPr lang="es-PR" sz="1800" b="0" i="0" u="none" strike="noStrike" baseline="0" dirty="0" err="1">
                <a:solidFill>
                  <a:srgbClr val="000000"/>
                </a:solidFill>
                <a:latin typeface="Century" panose="02040604050505020304" pitchFamily="18" charset="0"/>
              </a:rPr>
              <a:t>Orchiectomy</a:t>
            </a:r>
            <a:r>
              <a:rPr lang="es-PR" sz="1800" b="0" i="0" u="none" strike="noStrike" baseline="0" dirty="0">
                <a:solidFill>
                  <a:srgbClr val="000000"/>
                </a:solidFill>
                <a:latin typeface="Century" panose="02040604050505020304" pitchFamily="18" charset="0"/>
              </a:rPr>
              <a:t> (</a:t>
            </a:r>
            <a:r>
              <a:rPr lang="es-PR" sz="1800" b="0" i="0" u="none" strike="noStrike" baseline="0" dirty="0" err="1">
                <a:solidFill>
                  <a:srgbClr val="000000"/>
                </a:solidFill>
                <a:latin typeface="Century" panose="02040604050505020304" pitchFamily="18" charset="0"/>
              </a:rPr>
              <a:t>removal</a:t>
            </a:r>
            <a:r>
              <a:rPr lang="es-PR" sz="1800" b="0" i="0" u="none" strike="noStrike" baseline="0" dirty="0">
                <a:solidFill>
                  <a:srgbClr val="000000"/>
                </a:solidFill>
                <a:latin typeface="Century" panose="02040604050505020304" pitchFamily="18" charset="0"/>
              </a:rPr>
              <a:t> of </a:t>
            </a:r>
            <a:r>
              <a:rPr lang="es-PR" sz="1800" b="0" i="0" u="none" strike="noStrike" baseline="0" dirty="0" err="1">
                <a:solidFill>
                  <a:srgbClr val="000000"/>
                </a:solidFill>
                <a:latin typeface="Century" panose="02040604050505020304" pitchFamily="18" charset="0"/>
              </a:rPr>
              <a:t>testicles</a:t>
            </a:r>
            <a:r>
              <a:rPr lang="es-PR" sz="1800" b="0" i="0" u="none" strike="noStrike" baseline="0" dirty="0">
                <a:solidFill>
                  <a:srgbClr val="000000"/>
                </a:solidFill>
                <a:latin typeface="Century" panose="02040604050505020304" pitchFamily="18" charset="0"/>
              </a:rPr>
              <a:t>) </a:t>
            </a:r>
          </a:p>
          <a:p>
            <a:pPr marL="688975" indent="-285750">
              <a:buFont typeface="Arial" panose="020B0604020202020204" pitchFamily="34" charset="0"/>
              <a:buChar char="•"/>
            </a:pPr>
            <a:r>
              <a:rPr lang="en-US" sz="1800" b="0" i="0" u="none" strike="noStrike" baseline="0" dirty="0">
                <a:solidFill>
                  <a:srgbClr val="000000"/>
                </a:solidFill>
                <a:latin typeface="Century" panose="02040604050505020304" pitchFamily="18" charset="0"/>
              </a:rPr>
              <a:t>Penectomy (removal of the penis) </a:t>
            </a:r>
          </a:p>
          <a:p>
            <a:pPr marL="688975" indent="-285750">
              <a:buFont typeface="Arial" panose="020B0604020202020204" pitchFamily="34" charset="0"/>
              <a:buChar char="•"/>
            </a:pPr>
            <a:r>
              <a:rPr lang="en-US" sz="1800" b="0" i="0" u="none" strike="noStrike" baseline="0" dirty="0">
                <a:solidFill>
                  <a:srgbClr val="000000"/>
                </a:solidFill>
                <a:latin typeface="Century" panose="02040604050505020304" pitchFamily="18" charset="0"/>
              </a:rPr>
              <a:t>Phalloplasty (creation of a masculine phallus) </a:t>
            </a:r>
          </a:p>
          <a:p>
            <a:pPr marL="688975" indent="-285750">
              <a:buFont typeface="Arial" panose="020B0604020202020204" pitchFamily="34" charset="0"/>
              <a:buChar char="•"/>
            </a:pPr>
            <a:r>
              <a:rPr lang="en-US" sz="1800" b="0" i="0" u="none" strike="noStrike" baseline="0" dirty="0">
                <a:solidFill>
                  <a:srgbClr val="000000"/>
                </a:solidFill>
                <a:latin typeface="Century" panose="02040604050505020304" pitchFamily="18" charset="0"/>
              </a:rPr>
              <a:t>Scrotoplasty (creation of a scrotum and often paired with testicular implants) </a:t>
            </a:r>
          </a:p>
          <a:p>
            <a:pPr marL="688975" indent="-285750">
              <a:buFont typeface="Arial" panose="020B0604020202020204" pitchFamily="34" charset="0"/>
              <a:buChar char="•"/>
            </a:pPr>
            <a:r>
              <a:rPr lang="en-US" sz="1800" b="0" i="0" u="none" strike="noStrike" baseline="0" dirty="0">
                <a:solidFill>
                  <a:srgbClr val="000000"/>
                </a:solidFill>
                <a:latin typeface="Century" panose="02040604050505020304" pitchFamily="18" charset="0"/>
              </a:rPr>
              <a:t>Urethral lengthening (to allow voiding while standing) </a:t>
            </a:r>
          </a:p>
          <a:p>
            <a:pPr marL="688975" indent="-285750">
              <a:buFont typeface="Arial" panose="020B0604020202020204" pitchFamily="34" charset="0"/>
              <a:buChar char="•"/>
            </a:pPr>
            <a:r>
              <a:rPr lang="en-US" sz="1800" b="0" i="0" u="none" strike="noStrike" baseline="0" dirty="0">
                <a:solidFill>
                  <a:srgbClr val="000000"/>
                </a:solidFill>
                <a:latin typeface="Century" panose="02040604050505020304" pitchFamily="18" charset="0"/>
              </a:rPr>
              <a:t>Vaginectomy (removal of the vagina) </a:t>
            </a:r>
          </a:p>
          <a:p>
            <a:pPr marL="688975" indent="-285750">
              <a:buFont typeface="Arial" panose="020B0604020202020204" pitchFamily="34" charset="0"/>
              <a:buChar char="•"/>
            </a:pPr>
            <a:r>
              <a:rPr lang="en-US" sz="1800" b="0" i="0" u="none" strike="noStrike" baseline="0" dirty="0">
                <a:solidFill>
                  <a:srgbClr val="000000"/>
                </a:solidFill>
                <a:latin typeface="Century" panose="02040604050505020304" pitchFamily="18" charset="0"/>
              </a:rPr>
              <a:t>Vaginoplasty (creation of a neo-vagina) </a:t>
            </a:r>
          </a:p>
          <a:p>
            <a:pPr marL="688975" indent="-285750">
              <a:buFont typeface="Arial" panose="020B0604020202020204" pitchFamily="34" charset="0"/>
              <a:buChar char="•"/>
            </a:pPr>
            <a:r>
              <a:rPr lang="en-US" sz="1800" b="0" i="0" u="none" strike="noStrike" baseline="0" dirty="0" err="1">
                <a:solidFill>
                  <a:srgbClr val="000000"/>
                </a:solidFill>
                <a:latin typeface="Century" panose="02040604050505020304" pitchFamily="18" charset="0"/>
              </a:rPr>
              <a:t>Vulvoplasty</a:t>
            </a:r>
            <a:r>
              <a:rPr lang="en-US" sz="1800" b="0" i="0" u="none" strike="noStrike" baseline="0" dirty="0">
                <a:solidFill>
                  <a:srgbClr val="000000"/>
                </a:solidFill>
                <a:latin typeface="Century" panose="02040604050505020304" pitchFamily="18" charset="0"/>
              </a:rPr>
              <a:t> (creation of a vulva) </a:t>
            </a:r>
          </a:p>
          <a:p>
            <a:endParaRPr lang="es-PR" sz="1800" b="0" i="0" u="none" strike="noStrike" baseline="0" dirty="0">
              <a:solidFill>
                <a:srgbClr val="213C99"/>
              </a:solidFill>
              <a:latin typeface="Century" panose="02040604050505020304" pitchFamily="18" charset="0"/>
            </a:endParaRPr>
          </a:p>
          <a:p>
            <a:r>
              <a:rPr lang="es-PR" sz="1800" b="0" i="0" u="none" strike="noStrike" baseline="0" dirty="0" err="1">
                <a:solidFill>
                  <a:srgbClr val="213C99"/>
                </a:solidFill>
                <a:highlight>
                  <a:srgbClr val="FFFF00"/>
                </a:highlight>
                <a:latin typeface="Century" panose="02040604050505020304" pitchFamily="18" charset="0"/>
              </a:rPr>
              <a:t>Gender</a:t>
            </a:r>
            <a:r>
              <a:rPr lang="es-PR" sz="1800" b="0" i="0" u="none" strike="noStrike" baseline="0" dirty="0">
                <a:solidFill>
                  <a:srgbClr val="213C99"/>
                </a:solidFill>
                <a:highlight>
                  <a:srgbClr val="FFFF00"/>
                </a:highlight>
                <a:latin typeface="Century" panose="02040604050505020304" pitchFamily="18" charset="0"/>
              </a:rPr>
              <a:t> </a:t>
            </a:r>
            <a:r>
              <a:rPr lang="es-PR" sz="1800" b="0" i="0" u="none" strike="noStrike" baseline="0" dirty="0" err="1">
                <a:solidFill>
                  <a:srgbClr val="213C99"/>
                </a:solidFill>
                <a:highlight>
                  <a:srgbClr val="FFFF00"/>
                </a:highlight>
                <a:latin typeface="Century" panose="02040604050505020304" pitchFamily="18" charset="0"/>
              </a:rPr>
              <a:t>binary</a:t>
            </a:r>
            <a:r>
              <a:rPr lang="es-PR" sz="1800" b="0" i="0" u="none" strike="noStrike" baseline="0" dirty="0">
                <a:solidFill>
                  <a:srgbClr val="213C99"/>
                </a:solidFill>
                <a:highlight>
                  <a:srgbClr val="FFFF00"/>
                </a:highlight>
                <a:latin typeface="Century" panose="02040604050505020304" pitchFamily="18" charset="0"/>
              </a:rPr>
              <a:t> </a:t>
            </a:r>
            <a:r>
              <a:rPr lang="en-US" sz="1800" b="0" i="0" u="none" strike="noStrike" baseline="0" dirty="0">
                <a:solidFill>
                  <a:srgbClr val="213C99"/>
                </a:solidFill>
                <a:highlight>
                  <a:srgbClr val="FFFF00"/>
                </a:highlight>
                <a:latin typeface="Century" panose="02040604050505020304" pitchFamily="18" charset="0"/>
              </a:rPr>
              <a:t>structure </a:t>
            </a:r>
            <a:r>
              <a:rPr lang="en-US" sz="1800" b="0" i="0" u="none" strike="noStrike" baseline="0" dirty="0">
                <a:solidFill>
                  <a:srgbClr val="213C99"/>
                </a:solidFill>
                <a:latin typeface="Century" panose="02040604050505020304" pitchFamily="18" charset="0"/>
              </a:rPr>
              <a:t>(noun) – </a:t>
            </a:r>
            <a:r>
              <a:rPr lang="en-US" sz="1800" b="0" i="0" u="none" strike="noStrike" baseline="0" dirty="0">
                <a:solidFill>
                  <a:srgbClr val="000000"/>
                </a:solidFill>
                <a:latin typeface="Century" panose="02040604050505020304" pitchFamily="18" charset="0"/>
              </a:rPr>
              <a:t>The idea that there are only two genders (girl/woman and boy/man), and that a person must strictly fit into one category or </a:t>
            </a:r>
          </a:p>
          <a:p>
            <a:r>
              <a:rPr lang="es-PR" sz="1800" b="0" i="0" u="none" strike="noStrike" baseline="0" dirty="0" err="1">
                <a:solidFill>
                  <a:srgbClr val="000000"/>
                </a:solidFill>
                <a:latin typeface="Century" panose="02040604050505020304" pitchFamily="18" charset="0"/>
              </a:rPr>
              <a:t>the</a:t>
            </a:r>
            <a:r>
              <a:rPr lang="es-PR" sz="1800" b="0" i="0" u="none" strike="noStrike" baseline="0" dirty="0">
                <a:solidFill>
                  <a:srgbClr val="000000"/>
                </a:solidFill>
                <a:latin typeface="Century" panose="02040604050505020304" pitchFamily="18" charset="0"/>
              </a:rPr>
              <a:t> </a:t>
            </a:r>
            <a:r>
              <a:rPr lang="es-PR" sz="1800" b="0" i="0" u="none" strike="noStrike" baseline="0" dirty="0" err="1">
                <a:solidFill>
                  <a:srgbClr val="000000"/>
                </a:solidFill>
                <a:latin typeface="Century" panose="02040604050505020304" pitchFamily="18" charset="0"/>
              </a:rPr>
              <a:t>other</a:t>
            </a:r>
            <a:r>
              <a:rPr lang="es-PR" sz="1800" b="0" i="0" u="none" strike="noStrike" baseline="0" dirty="0">
                <a:solidFill>
                  <a:srgbClr val="000000"/>
                </a:solidFill>
                <a:latin typeface="Century" panose="02040604050505020304" pitchFamily="18" charset="0"/>
              </a:rPr>
              <a:t>.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latin typeface="Century" panose="02040604050505020304" pitchFamily="18" charset="0"/>
              </a:rPr>
              <a:t>Gender-diverse (adjective) – </a:t>
            </a:r>
            <a:r>
              <a:rPr lang="en-US" sz="1800" b="0" i="0" u="none" strike="noStrike" baseline="0" dirty="0">
                <a:solidFill>
                  <a:srgbClr val="000000"/>
                </a:solidFill>
                <a:latin typeface="Century" panose="02040604050505020304" pitchFamily="18" charset="0"/>
              </a:rPr>
              <a:t>Describes the community of people who fall outside of the gender binary structure (e.g., non-binary, genderqueer, gender fluid people). </a:t>
            </a:r>
          </a:p>
          <a:p>
            <a:endParaRPr lang="en-US" dirty="0">
              <a:solidFill>
                <a:srgbClr val="000000"/>
              </a:solidFill>
              <a:latin typeface="Century" panose="02040604050505020304" pitchFamily="18" charset="0"/>
            </a:endParaRPr>
          </a:p>
          <a:p>
            <a:r>
              <a:rPr lang="en-US" sz="1800" b="0" i="0" u="none" strike="noStrike" baseline="0" dirty="0">
                <a:solidFill>
                  <a:srgbClr val="213C99"/>
                </a:solidFill>
                <a:latin typeface="Century" panose="02040604050505020304" pitchFamily="18" charset="0"/>
              </a:rPr>
              <a:t>Gender dysphoria (noun) – </a:t>
            </a:r>
            <a:r>
              <a:rPr lang="en-US" sz="1800" b="0" i="0" u="none" strike="noStrike" baseline="0" dirty="0">
                <a:solidFill>
                  <a:srgbClr val="000000"/>
                </a:solidFill>
                <a:latin typeface="Century" panose="02040604050505020304" pitchFamily="18" charset="0"/>
              </a:rPr>
              <a:t>Distress experienced by some people whose gender identity does not correspond with their sex assigned at birth. The Diagnostic and Statistical Manual of Mental Disorders (DSM-5) includes gender dysphoria as a diagnosis for people whose distress is clinically significant and impairs social, occupational, or other important areas of functioning. The degree and severity of gender dysphoria is highly variable among transgender and gender-diverse people.  </a:t>
            </a:r>
            <a:endParaRPr lang="es-PR" dirty="0"/>
          </a:p>
        </p:txBody>
      </p:sp>
    </p:spTree>
    <p:extLst>
      <p:ext uri="{BB962C8B-B14F-4D97-AF65-F5344CB8AC3E}">
        <p14:creationId xmlns:p14="http://schemas.microsoft.com/office/powerpoint/2010/main" val="396915527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8A76F2-CA51-2C80-9945-327E23E153D3}"/>
              </a:ext>
            </a:extLst>
          </p:cNvPr>
          <p:cNvSpPr txBox="1"/>
          <p:nvPr/>
        </p:nvSpPr>
        <p:spPr>
          <a:xfrm>
            <a:off x="285135" y="294968"/>
            <a:ext cx="11631562" cy="6186309"/>
          </a:xfrm>
          <a:prstGeom prst="rect">
            <a:avLst/>
          </a:prstGeom>
          <a:noFill/>
        </p:spPr>
        <p:txBody>
          <a:bodyPr wrap="square" rtlCol="0">
            <a:spAutoFit/>
          </a:bodyPr>
          <a:lstStyle/>
          <a:p>
            <a:r>
              <a:rPr lang="en-US" sz="1800" b="0" i="0" u="none" strike="noStrike" baseline="0" dirty="0">
                <a:solidFill>
                  <a:srgbClr val="213C99"/>
                </a:solidFill>
                <a:highlight>
                  <a:srgbClr val="FFFF00"/>
                </a:highlight>
                <a:latin typeface="Century" panose="02040604050505020304" pitchFamily="18" charset="0"/>
              </a:rPr>
              <a:t>Gender expression </a:t>
            </a:r>
            <a:r>
              <a:rPr lang="en-US" sz="1800" b="0" i="0" u="none" strike="noStrike" baseline="0" dirty="0">
                <a:solidFill>
                  <a:srgbClr val="000000"/>
                </a:solidFill>
                <a:latin typeface="Century" panose="02040604050505020304" pitchFamily="18" charset="0"/>
              </a:rPr>
              <a:t>(noun) – The way a person communicates their gender to the world through mannerisms, clothing, speech, behavior, etc. Gender expression varies depending on culture, context, and historical period.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highlight>
                  <a:srgbClr val="FFFF00"/>
                </a:highlight>
                <a:latin typeface="Century" panose="02040604050505020304" pitchFamily="18" charset="0"/>
              </a:rPr>
              <a:t>Gender fluid </a:t>
            </a:r>
            <a:r>
              <a:rPr lang="en-US" sz="1800" b="0" i="0" u="none" strike="noStrike" baseline="0" dirty="0">
                <a:solidFill>
                  <a:srgbClr val="000000"/>
                </a:solidFill>
                <a:latin typeface="Century" panose="02040604050505020304" pitchFamily="18" charset="0"/>
              </a:rPr>
              <a:t>(adjective) – Describes a person whose gender identity is not fixed. A person who is gender fluid may always feel like a mix of more than one gender but may feel more aligned with a certain gender some of the time, another gender at other times, both genders sometimes, and sometimes no gender at all.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highlight>
                  <a:srgbClr val="FFFF00"/>
                </a:highlight>
                <a:latin typeface="Century" panose="02040604050505020304" pitchFamily="18" charset="0"/>
              </a:rPr>
              <a:t>Gender identity </a:t>
            </a:r>
            <a:r>
              <a:rPr lang="en-US" sz="1800" b="0" i="0" u="none" strike="noStrike" baseline="0" dirty="0">
                <a:solidFill>
                  <a:srgbClr val="000000"/>
                </a:solidFill>
                <a:latin typeface="Century" panose="02040604050505020304" pitchFamily="18" charset="0"/>
              </a:rPr>
              <a:t>(noun) – A person’s inner sense of being a girl/woman/female, boy/man/male, something else, or having no gender.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highlight>
                  <a:srgbClr val="FFFF00"/>
                </a:highlight>
                <a:latin typeface="Century" panose="02040604050505020304" pitchFamily="18" charset="0"/>
              </a:rPr>
              <a:t>Gender role </a:t>
            </a:r>
            <a:r>
              <a:rPr lang="en-US" sz="1800" b="0" i="0" u="none" strike="noStrike" baseline="0" dirty="0">
                <a:solidFill>
                  <a:srgbClr val="000000"/>
                </a:solidFill>
                <a:latin typeface="Century" panose="02040604050505020304" pitchFamily="18" charset="0"/>
              </a:rPr>
              <a:t>(noun) – A set of societal norms dictating what types of behaviors are considered acceptable, appropriate, or desirable for a person based on their actual or perceived gender. These roles change with time, culture, context, and interpersonal relationships.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highlight>
                  <a:srgbClr val="FFFF00"/>
                </a:highlight>
                <a:latin typeface="Century" panose="02040604050505020304" pitchFamily="18" charset="0"/>
              </a:rPr>
              <a:t>Genderqueer or gender queer </a:t>
            </a:r>
            <a:r>
              <a:rPr lang="en-US" sz="1800" b="0" i="0" u="none" strike="noStrike" baseline="0" dirty="0">
                <a:solidFill>
                  <a:srgbClr val="000000"/>
                </a:solidFill>
                <a:latin typeface="Century" panose="02040604050505020304" pitchFamily="18" charset="0"/>
              </a:rPr>
              <a:t>(adjective) – An umbrella term that describes a person whose gender identity falls outside the traditional gender binary of male and female. Some people use the term </a:t>
            </a:r>
            <a:r>
              <a:rPr lang="en-US" sz="1800" b="0" i="0" u="none" strike="noStrike" baseline="0" dirty="0">
                <a:solidFill>
                  <a:srgbClr val="000000"/>
                </a:solidFill>
                <a:highlight>
                  <a:srgbClr val="FFFF00"/>
                </a:highlight>
                <a:latin typeface="Century" panose="02040604050505020304" pitchFamily="18" charset="0"/>
              </a:rPr>
              <a:t>gender expansive</a:t>
            </a:r>
            <a:r>
              <a:rPr lang="en-US" sz="1800" b="0" i="0" u="none" strike="noStrike" baseline="0" dirty="0">
                <a:solidFill>
                  <a:srgbClr val="000000"/>
                </a:solidFill>
                <a:latin typeface="Century" panose="02040604050505020304" pitchFamily="18" charset="0"/>
              </a:rPr>
              <a:t>.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highlight>
                  <a:srgbClr val="FFFF00"/>
                </a:highlight>
                <a:latin typeface="Century" panose="02040604050505020304" pitchFamily="18" charset="0"/>
              </a:rPr>
              <a:t>Heteronormativity</a:t>
            </a:r>
            <a:r>
              <a:rPr lang="en-US" sz="1800" b="0" i="0" u="none" strike="noStrike" baseline="0" dirty="0">
                <a:solidFill>
                  <a:srgbClr val="213C99"/>
                </a:solidFill>
                <a:latin typeface="Century" panose="02040604050505020304" pitchFamily="18" charset="0"/>
              </a:rPr>
              <a:t> </a:t>
            </a:r>
            <a:r>
              <a:rPr lang="en-US" sz="1800" b="0" i="0" u="none" strike="noStrike" baseline="0" dirty="0">
                <a:solidFill>
                  <a:srgbClr val="000000"/>
                </a:solidFill>
                <a:latin typeface="Century" panose="02040604050505020304" pitchFamily="18" charset="0"/>
              </a:rPr>
              <a:t>(noun) – The assumption that everyone is heterosexual, or that only heterosexuality is “normal.” Also refers to societal pressure for everyone to look and act in a stereotypically heterosexual way. Heteronormativity can manifest as </a:t>
            </a:r>
            <a:r>
              <a:rPr lang="en-US" sz="1800" b="0" i="0" u="none" strike="noStrike" baseline="0" dirty="0">
                <a:solidFill>
                  <a:srgbClr val="000000"/>
                </a:solidFill>
                <a:highlight>
                  <a:srgbClr val="FFFF00"/>
                </a:highlight>
                <a:latin typeface="Century" panose="02040604050505020304" pitchFamily="18" charset="0"/>
              </a:rPr>
              <a:t>heterosexism</a:t>
            </a:r>
            <a:r>
              <a:rPr lang="en-US" sz="1800" b="0" i="0" u="none" strike="noStrike" baseline="0" dirty="0">
                <a:solidFill>
                  <a:srgbClr val="000000"/>
                </a:solidFill>
                <a:latin typeface="Century" panose="02040604050505020304" pitchFamily="18" charset="0"/>
              </a:rPr>
              <a:t>, the biased belief that heterosexuality is superior to all other sexualities. </a:t>
            </a:r>
            <a:endParaRPr lang="es-PR" dirty="0"/>
          </a:p>
        </p:txBody>
      </p:sp>
    </p:spTree>
    <p:extLst>
      <p:ext uri="{BB962C8B-B14F-4D97-AF65-F5344CB8AC3E}">
        <p14:creationId xmlns:p14="http://schemas.microsoft.com/office/powerpoint/2010/main" val="311112840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4B2DB4-DAC4-55F0-362B-B3A5F609927A}"/>
              </a:ext>
            </a:extLst>
          </p:cNvPr>
          <p:cNvSpPr txBox="1"/>
          <p:nvPr/>
        </p:nvSpPr>
        <p:spPr>
          <a:xfrm>
            <a:off x="530942" y="235974"/>
            <a:ext cx="11061290" cy="5909310"/>
          </a:xfrm>
          <a:prstGeom prst="rect">
            <a:avLst/>
          </a:prstGeom>
          <a:noFill/>
        </p:spPr>
        <p:txBody>
          <a:bodyPr wrap="square" rtlCol="0">
            <a:spAutoFit/>
          </a:bodyPr>
          <a:lstStyle/>
          <a:p>
            <a:r>
              <a:rPr lang="en-US" sz="1800" b="0" i="0" u="none" strike="noStrike" baseline="0" dirty="0">
                <a:solidFill>
                  <a:srgbClr val="213C99"/>
                </a:solidFill>
                <a:latin typeface="Century" panose="02040604050505020304" pitchFamily="18" charset="0"/>
              </a:rPr>
              <a:t>Heterosexual </a:t>
            </a:r>
            <a:r>
              <a:rPr lang="en-US" sz="1800" b="0" i="0" u="none" strike="noStrike" baseline="0" dirty="0">
                <a:solidFill>
                  <a:srgbClr val="000000"/>
                </a:solidFill>
                <a:latin typeface="Century" panose="02040604050505020304" pitchFamily="18" charset="0"/>
              </a:rPr>
              <a:t>(adjective) – A sexual orientation that describes women who are primarily emotionally and physically attracted to men, and men who are primarily emotionally and physically attracted to women. Also referred to as straight.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latin typeface="Century" panose="02040604050505020304" pitchFamily="18" charset="0"/>
              </a:rPr>
              <a:t>Homophobia </a:t>
            </a:r>
            <a:r>
              <a:rPr lang="en-US" sz="1800" b="0" i="0" u="none" strike="noStrike" baseline="0" dirty="0">
                <a:solidFill>
                  <a:srgbClr val="000000"/>
                </a:solidFill>
                <a:latin typeface="Century" panose="02040604050505020304" pitchFamily="18" charset="0"/>
              </a:rPr>
              <a:t>(noun) – Discrimination towards, and fear, marginalization, and hatred of lesbian and gay people, or those who are perceived as lesbian or gay. Individuals, communities, policies, and institutions can be homophobic.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latin typeface="Century" panose="02040604050505020304" pitchFamily="18" charset="0"/>
              </a:rPr>
              <a:t>Intersectionality </a:t>
            </a:r>
            <a:r>
              <a:rPr lang="en-US" sz="1800" b="0" i="0" u="none" strike="noStrike" baseline="0" dirty="0">
                <a:solidFill>
                  <a:srgbClr val="000000"/>
                </a:solidFill>
                <a:latin typeface="Century" panose="02040604050505020304" pitchFamily="18" charset="0"/>
              </a:rPr>
              <a:t>(noun) – The idea that comprehensive identities are influenced and shaped by the interconnection of race, class, ethnicity, sexuality/sexual orientation, gender/gender identity, physical disability, national origin, religion, age, and other social or physical attributes.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highlight>
                  <a:srgbClr val="FFFF00"/>
                </a:highlight>
                <a:latin typeface="Century" panose="02040604050505020304" pitchFamily="18" charset="0"/>
              </a:rPr>
              <a:t>Intersex </a:t>
            </a:r>
            <a:r>
              <a:rPr lang="en-US" sz="1800" b="0" i="0" u="none" strike="noStrike" baseline="0" dirty="0">
                <a:solidFill>
                  <a:srgbClr val="000000"/>
                </a:solidFill>
                <a:highlight>
                  <a:srgbClr val="FFFF00"/>
                </a:highlight>
                <a:latin typeface="Century" panose="02040604050505020304" pitchFamily="18" charset="0"/>
              </a:rPr>
              <a:t>(</a:t>
            </a:r>
            <a:r>
              <a:rPr lang="en-US" sz="1800" b="0" i="0" u="none" strike="noStrike" baseline="0" dirty="0">
                <a:solidFill>
                  <a:srgbClr val="000000"/>
                </a:solidFill>
                <a:latin typeface="Century" panose="02040604050505020304" pitchFamily="18" charset="0"/>
              </a:rPr>
              <a:t>adjective) – Describes a group of congenital conditions in which the reproductive organs, genitals, and/or other </a:t>
            </a:r>
            <a:r>
              <a:rPr lang="en-US" sz="1800" b="0" i="0" u="none" strike="noStrike" baseline="0" dirty="0">
                <a:solidFill>
                  <a:srgbClr val="000000"/>
                </a:solidFill>
                <a:highlight>
                  <a:srgbClr val="FFFF00"/>
                </a:highlight>
                <a:latin typeface="Century" panose="02040604050505020304" pitchFamily="18" charset="0"/>
              </a:rPr>
              <a:t>sexual anatomy do not develop according to traditional expectations </a:t>
            </a:r>
            <a:r>
              <a:rPr lang="en-US" sz="1800" b="0" i="0" u="none" strike="noStrike" baseline="0" dirty="0">
                <a:solidFill>
                  <a:srgbClr val="000000"/>
                </a:solidFill>
                <a:latin typeface="Century" panose="02040604050505020304" pitchFamily="18" charset="0"/>
              </a:rPr>
              <a:t>for females or males. Intersex can also be used as an identity term for someone with one of these conditions. The medical community sometimes uses the term differences of sex development (DSD) to describe intersex conditions; however, the term intersex is recommended by several intersex community members and groups.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latin typeface="Century" panose="02040604050505020304" pitchFamily="18" charset="0"/>
              </a:rPr>
              <a:t>Lesbian </a:t>
            </a:r>
            <a:r>
              <a:rPr lang="en-US" sz="1800" b="0" i="0" u="none" strike="noStrike" baseline="0" dirty="0">
                <a:solidFill>
                  <a:srgbClr val="000000"/>
                </a:solidFill>
                <a:latin typeface="Century" panose="02040604050505020304" pitchFamily="18" charset="0"/>
              </a:rPr>
              <a:t>(adjective, noun) – A sexual orientation that describes a woman who is primarily emotionally and physically attracted to other women. </a:t>
            </a:r>
          </a:p>
        </p:txBody>
      </p:sp>
    </p:spTree>
    <p:extLst>
      <p:ext uri="{BB962C8B-B14F-4D97-AF65-F5344CB8AC3E}">
        <p14:creationId xmlns:p14="http://schemas.microsoft.com/office/powerpoint/2010/main" val="413494580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35A5E1-478E-1340-9EA8-B9433F44C6FB}"/>
              </a:ext>
            </a:extLst>
          </p:cNvPr>
          <p:cNvSpPr txBox="1"/>
          <p:nvPr/>
        </p:nvSpPr>
        <p:spPr>
          <a:xfrm>
            <a:off x="324465" y="265471"/>
            <a:ext cx="11454580" cy="6186309"/>
          </a:xfrm>
          <a:prstGeom prst="rect">
            <a:avLst/>
          </a:prstGeom>
          <a:noFill/>
        </p:spPr>
        <p:txBody>
          <a:bodyPr wrap="square" rtlCol="0">
            <a:spAutoFit/>
          </a:bodyPr>
          <a:lstStyle/>
          <a:p>
            <a:r>
              <a:rPr lang="en-US" sz="1800" b="0" i="0" u="none" strike="noStrike" baseline="0" dirty="0">
                <a:solidFill>
                  <a:srgbClr val="213C99"/>
                </a:solidFill>
                <a:latin typeface="Century" panose="02040604050505020304" pitchFamily="18" charset="0"/>
              </a:rPr>
              <a:t>Men who have sex with men/women who have sex with women (MSM/WSW) </a:t>
            </a:r>
            <a:r>
              <a:rPr lang="en-US" sz="1800" b="0" i="0" u="none" strike="noStrike" baseline="0" dirty="0">
                <a:solidFill>
                  <a:srgbClr val="000000"/>
                </a:solidFill>
                <a:latin typeface="Century" panose="02040604050505020304" pitchFamily="18" charset="0"/>
              </a:rPr>
              <a:t>(noun) – Categories used in public health research and programs to describe people who engage in same-sex sexual behavior, regardless of how they identify their sexual orientation. People rarely use the terms MSM or WSW to describe themselves.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latin typeface="Century" panose="02040604050505020304" pitchFamily="18" charset="0"/>
              </a:rPr>
              <a:t>Minority stress </a:t>
            </a:r>
            <a:r>
              <a:rPr lang="en-US" sz="1800" b="0" i="0" u="none" strike="noStrike" baseline="0" dirty="0">
                <a:solidFill>
                  <a:srgbClr val="000000"/>
                </a:solidFill>
                <a:latin typeface="Century" panose="02040604050505020304" pitchFamily="18" charset="0"/>
              </a:rPr>
              <a:t>(noun) – Chronic stress faced by members of stigmatized minority groups, such as sexual and gender minority people. Minority stress is caused by external, objective events and conditions, expectations of such events, the internalization of societal attitudes, and/or concealment of one’s sexual orientation or gender identity. Minority stress is compounded when a person holds multiple marginalized identities.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highlight>
                  <a:srgbClr val="FFFF00"/>
                </a:highlight>
                <a:latin typeface="Century" panose="02040604050505020304" pitchFamily="18" charset="0"/>
              </a:rPr>
              <a:t>Misgender</a:t>
            </a:r>
            <a:r>
              <a:rPr lang="en-US" sz="1800" b="0" i="0" u="none" strike="noStrike" baseline="0" dirty="0">
                <a:solidFill>
                  <a:srgbClr val="213C99"/>
                </a:solidFill>
                <a:latin typeface="Century" panose="02040604050505020304" pitchFamily="18" charset="0"/>
              </a:rPr>
              <a:t> </a:t>
            </a:r>
            <a:r>
              <a:rPr lang="en-US" sz="1800" b="0" i="0" u="none" strike="noStrike" baseline="0" dirty="0">
                <a:solidFill>
                  <a:srgbClr val="000000"/>
                </a:solidFill>
                <a:latin typeface="Century" panose="02040604050505020304" pitchFamily="18" charset="0"/>
              </a:rPr>
              <a:t>(verb) – To refer to a person by a pronoun or other gendered term (e.g., Ms./Mr.) that incorrectly indicates that person’s gender identity.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highlight>
                  <a:srgbClr val="FFFF00"/>
                </a:highlight>
                <a:latin typeface="Century" panose="02040604050505020304" pitchFamily="18" charset="0"/>
              </a:rPr>
              <a:t>Chosen Name/Name Used </a:t>
            </a:r>
            <a:r>
              <a:rPr lang="en-US" sz="1800" b="0" i="0" u="none" strike="noStrike" baseline="0" dirty="0">
                <a:solidFill>
                  <a:srgbClr val="000000"/>
                </a:solidFill>
                <a:latin typeface="Century" panose="02040604050505020304" pitchFamily="18" charset="0"/>
              </a:rPr>
              <a:t>(noun) – The name a person goes by and wants others to use in personal communication, even if it is different from the name on that person’s insurance or identification documents (e.g., birth certificate, driver’s license, and passport). Chosen name is recommended over preferred name. The terms Chosen name or Name used can be put on patient health care forms alongside Name on your insurance (if different) and Name on your legal identification documents (if different). In conversation with patients, health care staff can ask, “What name do you want us to use when speaking with you?”, or “What is your chosen name?” </a:t>
            </a:r>
          </a:p>
          <a:p>
            <a:endParaRPr lang="en-US" sz="1800" b="0" i="0" u="none" strike="noStrike" baseline="0" dirty="0">
              <a:solidFill>
                <a:srgbClr val="213C99"/>
              </a:solidFill>
              <a:latin typeface="Century" panose="02040604050505020304" pitchFamily="18" charset="0"/>
            </a:endParaRPr>
          </a:p>
        </p:txBody>
      </p:sp>
    </p:spTree>
    <p:extLst>
      <p:ext uri="{BB962C8B-B14F-4D97-AF65-F5344CB8AC3E}">
        <p14:creationId xmlns:p14="http://schemas.microsoft.com/office/powerpoint/2010/main" val="14765107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11820F-57C1-6E8C-F059-193491E523C4}"/>
              </a:ext>
            </a:extLst>
          </p:cNvPr>
          <p:cNvSpPr txBox="1"/>
          <p:nvPr/>
        </p:nvSpPr>
        <p:spPr>
          <a:xfrm>
            <a:off x="334297" y="304800"/>
            <a:ext cx="11444748" cy="5909310"/>
          </a:xfrm>
          <a:prstGeom prst="rect">
            <a:avLst/>
          </a:prstGeom>
          <a:noFill/>
        </p:spPr>
        <p:txBody>
          <a:bodyPr wrap="square" rtlCol="0">
            <a:spAutoFit/>
          </a:bodyPr>
          <a:lstStyle/>
          <a:p>
            <a:r>
              <a:rPr lang="en-US" sz="1800" b="0" i="0" u="none" strike="noStrike" baseline="0" dirty="0">
                <a:solidFill>
                  <a:srgbClr val="213C99"/>
                </a:solidFill>
                <a:highlight>
                  <a:srgbClr val="FFFF00"/>
                </a:highlight>
                <a:latin typeface="Century" panose="02040604050505020304" pitchFamily="18" charset="0"/>
              </a:rPr>
              <a:t>Outing</a:t>
            </a:r>
            <a:r>
              <a:rPr lang="en-US" sz="1800" b="0" i="0" u="none" strike="noStrike" baseline="0" dirty="0">
                <a:solidFill>
                  <a:srgbClr val="213C99"/>
                </a:solidFill>
                <a:latin typeface="Century" panose="02040604050505020304" pitchFamily="18" charset="0"/>
              </a:rPr>
              <a:t> </a:t>
            </a:r>
            <a:r>
              <a:rPr lang="en-US" sz="1800" b="0" i="0" u="none" strike="noStrike" baseline="0" dirty="0">
                <a:solidFill>
                  <a:srgbClr val="000000"/>
                </a:solidFill>
                <a:latin typeface="Century" panose="02040604050505020304" pitchFamily="18" charset="0"/>
              </a:rPr>
              <a:t>(verb) – Involuntary or unwanted disclosure of another person’s sexual orientation or gender identity.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highlight>
                  <a:srgbClr val="FFFF00"/>
                </a:highlight>
                <a:latin typeface="Century" panose="02040604050505020304" pitchFamily="18" charset="0"/>
              </a:rPr>
              <a:t>Non-binary</a:t>
            </a:r>
            <a:r>
              <a:rPr lang="en-US" sz="1800" b="0" i="0" u="none" strike="noStrike" baseline="0" dirty="0">
                <a:solidFill>
                  <a:srgbClr val="213C99"/>
                </a:solidFill>
                <a:latin typeface="Century" panose="02040604050505020304" pitchFamily="18" charset="0"/>
              </a:rPr>
              <a:t> </a:t>
            </a:r>
            <a:r>
              <a:rPr lang="en-US" sz="1800" b="0" i="0" u="none" strike="noStrike" baseline="0" dirty="0">
                <a:solidFill>
                  <a:srgbClr val="000000"/>
                </a:solidFill>
                <a:latin typeface="Century" panose="02040604050505020304" pitchFamily="18" charset="0"/>
              </a:rPr>
              <a:t>(adjective) – Describes a person whose gender identity falls outside of the traditional gender binary structure of girl/woman and boy/man. Sometimes abbreviated as NB or enby.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latin typeface="Century" panose="02040604050505020304" pitchFamily="18" charset="0"/>
              </a:rPr>
              <a:t>Open relationship </a:t>
            </a:r>
            <a:r>
              <a:rPr lang="en-US" sz="1800" b="0" i="0" u="none" strike="noStrike" baseline="0" dirty="0">
                <a:solidFill>
                  <a:srgbClr val="000000"/>
                </a:solidFill>
                <a:latin typeface="Century" panose="02040604050505020304" pitchFamily="18" charset="0"/>
              </a:rPr>
              <a:t>(noun) – Describes a relationship between two partners who consensually agree to non-monogamy (i.e., intimacy outside the primary partnership).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highlight>
                  <a:srgbClr val="FFFF00"/>
                </a:highlight>
                <a:latin typeface="Century" panose="02040604050505020304" pitchFamily="18" charset="0"/>
              </a:rPr>
              <a:t>Pangender </a:t>
            </a:r>
            <a:r>
              <a:rPr lang="en-US" sz="1800" b="0" i="0" u="none" strike="noStrike" baseline="0" dirty="0">
                <a:solidFill>
                  <a:srgbClr val="000000"/>
                </a:solidFill>
                <a:latin typeface="Century" panose="02040604050505020304" pitchFamily="18" charset="0"/>
              </a:rPr>
              <a:t>(adjective) – Describes a </a:t>
            </a:r>
            <a:r>
              <a:rPr lang="en-US" sz="1800" b="0" i="0" u="none" strike="noStrike" baseline="0" dirty="0">
                <a:solidFill>
                  <a:srgbClr val="000000"/>
                </a:solidFill>
                <a:highlight>
                  <a:srgbClr val="FFFF00"/>
                </a:highlight>
                <a:latin typeface="Century" panose="02040604050505020304" pitchFamily="18" charset="0"/>
              </a:rPr>
              <a:t>person whose gender identity is comprised of many genders </a:t>
            </a:r>
            <a:r>
              <a:rPr lang="en-US" sz="1800" b="0" i="0" u="none" strike="noStrike" baseline="0" dirty="0">
                <a:solidFill>
                  <a:srgbClr val="000000"/>
                </a:solidFill>
                <a:latin typeface="Century" panose="02040604050505020304" pitchFamily="18" charset="0"/>
              </a:rPr>
              <a:t>or falls outside the traditional cultural parameters that define gender. </a:t>
            </a:r>
          </a:p>
          <a:p>
            <a:endParaRPr lang="en-US" dirty="0">
              <a:solidFill>
                <a:srgbClr val="000000"/>
              </a:solidFill>
              <a:latin typeface="Century" panose="02040604050505020304" pitchFamily="18" charset="0"/>
            </a:endParaRPr>
          </a:p>
          <a:p>
            <a:r>
              <a:rPr lang="en-US" sz="1800" b="0" i="0" u="none" strike="noStrike" baseline="0" dirty="0">
                <a:solidFill>
                  <a:srgbClr val="213C99"/>
                </a:solidFill>
                <a:highlight>
                  <a:srgbClr val="FFFF00"/>
                </a:highlight>
                <a:latin typeface="Century" panose="02040604050505020304" pitchFamily="18" charset="0"/>
              </a:rPr>
              <a:t>Pansexual </a:t>
            </a:r>
            <a:r>
              <a:rPr lang="en-US" sz="1800" b="0" i="0" u="none" strike="noStrike" baseline="0" dirty="0">
                <a:solidFill>
                  <a:srgbClr val="000000"/>
                </a:solidFill>
                <a:latin typeface="Century" panose="02040604050505020304" pitchFamily="18" charset="0"/>
              </a:rPr>
              <a:t>(adjective) – A sexual orientation that describes a person who is emotionally and physically attracted to people of all gender identities, or whose attractions are not related to other people’s gender.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highlight>
                  <a:srgbClr val="FFFF00"/>
                </a:highlight>
                <a:latin typeface="Century" panose="02040604050505020304" pitchFamily="18" charset="0"/>
              </a:rPr>
              <a:t>Polyamorous</a:t>
            </a:r>
            <a:r>
              <a:rPr lang="en-US" sz="1800" b="0" i="0" u="none" strike="noStrike" baseline="0" dirty="0">
                <a:solidFill>
                  <a:srgbClr val="213C99"/>
                </a:solidFill>
                <a:latin typeface="Century" panose="02040604050505020304" pitchFamily="18" charset="0"/>
              </a:rPr>
              <a:t> </a:t>
            </a:r>
            <a:r>
              <a:rPr lang="en-US" sz="1800" b="0" i="0" u="none" strike="noStrike" baseline="0" dirty="0">
                <a:solidFill>
                  <a:srgbClr val="000000"/>
                </a:solidFill>
                <a:latin typeface="Century" panose="02040604050505020304" pitchFamily="18" charset="0"/>
              </a:rPr>
              <a:t>(noun) – A sexual and/or romantic relationship comprising three or more people. Polyamorous can also describe a person in a polyamorous relationship. Sometimes abbreviated as poly. </a:t>
            </a:r>
          </a:p>
          <a:p>
            <a:endParaRPr lang="en-US" sz="1800" b="0" i="0" u="none" strike="noStrike" baseline="0" dirty="0">
              <a:solidFill>
                <a:srgbClr val="002C87"/>
              </a:solidFill>
              <a:latin typeface="Century" panose="02040604050505020304" pitchFamily="18" charset="0"/>
            </a:endParaRPr>
          </a:p>
          <a:p>
            <a:r>
              <a:rPr lang="en-US" sz="1800" b="0" i="0" u="none" strike="noStrike" baseline="0" dirty="0">
                <a:solidFill>
                  <a:srgbClr val="002C87"/>
                </a:solidFill>
                <a:highlight>
                  <a:srgbClr val="FFFF00"/>
                </a:highlight>
                <a:latin typeface="Century" panose="02040604050505020304" pitchFamily="18" charset="0"/>
              </a:rPr>
              <a:t>Pronouns </a:t>
            </a:r>
            <a:r>
              <a:rPr lang="en-US" sz="1800" b="0" i="0" u="none" strike="noStrike" baseline="0" dirty="0">
                <a:solidFill>
                  <a:srgbClr val="000000"/>
                </a:solidFill>
                <a:latin typeface="Century" panose="02040604050505020304" pitchFamily="18" charset="0"/>
              </a:rPr>
              <a:t>(noun) – Pronouns are the words people should use when they are referring to you, but not using your name. Examples of pronouns are she/her/hers, he/him/his, and they/them/theirs. The appropriate phrasing is </a:t>
            </a:r>
            <a:r>
              <a:rPr lang="en-US" sz="1800" b="0" i="0" u="none" strike="noStrike" baseline="0" dirty="0">
                <a:solidFill>
                  <a:srgbClr val="000000"/>
                </a:solidFill>
                <a:highlight>
                  <a:srgbClr val="FFFF00"/>
                </a:highlight>
                <a:latin typeface="Century" panose="02040604050505020304" pitchFamily="18" charset="0"/>
              </a:rPr>
              <a:t>“What are your pronouns?”</a:t>
            </a:r>
            <a:r>
              <a:rPr lang="en-US" sz="1800" b="0" i="0" u="none" strike="noStrike" baseline="0" dirty="0">
                <a:solidFill>
                  <a:srgbClr val="000000"/>
                </a:solidFill>
                <a:latin typeface="Century" panose="02040604050505020304" pitchFamily="18" charset="0"/>
              </a:rPr>
              <a:t> when seeking this information. </a:t>
            </a:r>
          </a:p>
        </p:txBody>
      </p:sp>
    </p:spTree>
    <p:extLst>
      <p:ext uri="{BB962C8B-B14F-4D97-AF65-F5344CB8AC3E}">
        <p14:creationId xmlns:p14="http://schemas.microsoft.com/office/powerpoint/2010/main" val="63841028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550E55-D0CE-359F-6AFF-3F8F2A1EE62F}"/>
              </a:ext>
            </a:extLst>
          </p:cNvPr>
          <p:cNvSpPr txBox="1"/>
          <p:nvPr/>
        </p:nvSpPr>
        <p:spPr>
          <a:xfrm>
            <a:off x="442452" y="285135"/>
            <a:ext cx="11307096" cy="5909310"/>
          </a:xfrm>
          <a:prstGeom prst="rect">
            <a:avLst/>
          </a:prstGeom>
          <a:noFill/>
        </p:spPr>
        <p:txBody>
          <a:bodyPr wrap="square" rtlCol="0">
            <a:spAutoFit/>
          </a:bodyPr>
          <a:lstStyle/>
          <a:p>
            <a:r>
              <a:rPr lang="en-US" sz="1800" b="0" i="0" u="none" strike="noStrike" baseline="0" dirty="0">
                <a:solidFill>
                  <a:srgbClr val="213C99"/>
                </a:solidFill>
                <a:highlight>
                  <a:srgbClr val="FFFF00"/>
                </a:highlight>
                <a:latin typeface="Century" panose="02040604050505020304" pitchFamily="18" charset="0"/>
              </a:rPr>
              <a:t>QPOC</a:t>
            </a:r>
            <a:r>
              <a:rPr lang="en-US" sz="1800" b="0" i="0" u="none" strike="noStrike" baseline="0" dirty="0">
                <a:solidFill>
                  <a:srgbClr val="213C99"/>
                </a:solidFill>
                <a:latin typeface="Century" panose="02040604050505020304" pitchFamily="18" charset="0"/>
              </a:rPr>
              <a:t> </a:t>
            </a:r>
            <a:r>
              <a:rPr lang="en-US" sz="1800" b="0" i="0" u="none" strike="noStrike" baseline="0" dirty="0">
                <a:solidFill>
                  <a:srgbClr val="000000"/>
                </a:solidFill>
                <a:latin typeface="Century" panose="02040604050505020304" pitchFamily="18" charset="0"/>
              </a:rPr>
              <a:t>(noun) – An acronym that stands for queer person of color or queer people of color.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highlight>
                  <a:srgbClr val="FFFF00"/>
                </a:highlight>
                <a:latin typeface="Century" panose="02040604050505020304" pitchFamily="18" charset="0"/>
              </a:rPr>
              <a:t>Queer </a:t>
            </a:r>
            <a:r>
              <a:rPr lang="en-US" sz="1800" b="0" i="0" u="none" strike="noStrike" baseline="0" dirty="0">
                <a:solidFill>
                  <a:srgbClr val="000000"/>
                </a:solidFill>
                <a:latin typeface="Century" panose="02040604050505020304" pitchFamily="18" charset="0"/>
              </a:rPr>
              <a:t>(adjective) – An umbrella term describing people who think of their sexual orientation or gender identity as outside of societal norms. Some people view the term queer as more fluid and inclusive than traditional categories for sexual orientation and gender identity. Although queer was historically used as a slur, it has been reclaimed by many as a term of empowerment. Nonetheless, some still find the term offensive.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highlight>
                  <a:srgbClr val="FFFF00"/>
                </a:highlight>
                <a:latin typeface="Century" panose="02040604050505020304" pitchFamily="18" charset="0"/>
              </a:rPr>
              <a:t>Questioning</a:t>
            </a:r>
            <a:r>
              <a:rPr lang="en-US" sz="1800" b="0" i="0" u="none" strike="noStrike" baseline="0" dirty="0">
                <a:solidFill>
                  <a:srgbClr val="213C99"/>
                </a:solidFill>
                <a:latin typeface="Century" panose="02040604050505020304" pitchFamily="18" charset="0"/>
              </a:rPr>
              <a:t> </a:t>
            </a:r>
            <a:r>
              <a:rPr lang="en-US" sz="1800" b="0" i="0" u="none" strike="noStrike" baseline="0" dirty="0">
                <a:solidFill>
                  <a:srgbClr val="000000"/>
                </a:solidFill>
                <a:latin typeface="Century" panose="02040604050505020304" pitchFamily="18" charset="0"/>
              </a:rPr>
              <a:t>(adjective) – Describes a person who is unsure about or is exploring their sexual orientation and/or gender identity.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highlight>
                  <a:srgbClr val="FFFF00"/>
                </a:highlight>
                <a:latin typeface="Century" panose="02040604050505020304" pitchFamily="18" charset="0"/>
              </a:rPr>
              <a:t>Same gender loving (SGL) </a:t>
            </a:r>
            <a:r>
              <a:rPr lang="en-US" sz="1800" b="0" i="0" u="none" strike="noStrike" baseline="0" dirty="0">
                <a:solidFill>
                  <a:srgbClr val="000000"/>
                </a:solidFill>
                <a:latin typeface="Century" panose="02040604050505020304" pitchFamily="18" charset="0"/>
              </a:rPr>
              <a:t>(adjective) – An alternative to the terms </a:t>
            </a:r>
            <a:r>
              <a:rPr lang="en-US" sz="1800" b="0" i="0" u="none" strike="noStrike" baseline="0" dirty="0">
                <a:solidFill>
                  <a:srgbClr val="000000"/>
                </a:solidFill>
                <a:highlight>
                  <a:srgbClr val="FFFF00"/>
                </a:highlight>
                <a:latin typeface="Century" panose="02040604050505020304" pitchFamily="18" charset="0"/>
              </a:rPr>
              <a:t>gay and lesbian</a:t>
            </a:r>
            <a:r>
              <a:rPr lang="en-US" sz="1800" b="0" i="0" u="none" strike="noStrike" baseline="0" dirty="0">
                <a:solidFill>
                  <a:srgbClr val="000000"/>
                </a:solidFill>
                <a:latin typeface="Century" panose="02040604050505020304" pitchFamily="18" charset="0"/>
              </a:rPr>
              <a:t>. SGL is more commonly used by </a:t>
            </a:r>
            <a:r>
              <a:rPr lang="en-US" sz="1800" b="0" i="0" u="none" strike="noStrike" baseline="0" dirty="0">
                <a:solidFill>
                  <a:srgbClr val="000000"/>
                </a:solidFill>
                <a:highlight>
                  <a:srgbClr val="FFFF00"/>
                </a:highlight>
                <a:latin typeface="Century" panose="02040604050505020304" pitchFamily="18" charset="0"/>
              </a:rPr>
              <a:t>African-American/Black communities</a:t>
            </a:r>
            <a:r>
              <a:rPr lang="en-US" sz="1800" b="0" i="0" u="none" strike="noStrike" baseline="0" dirty="0">
                <a:solidFill>
                  <a:srgbClr val="000000"/>
                </a:solidFill>
                <a:latin typeface="Century" panose="02040604050505020304" pitchFamily="18" charset="0"/>
              </a:rPr>
              <a:t>.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highlight>
                  <a:srgbClr val="FFFF00"/>
                </a:highlight>
                <a:latin typeface="Century" panose="02040604050505020304" pitchFamily="18" charset="0"/>
              </a:rPr>
              <a:t>Same-sex attraction/attracted (SSA) </a:t>
            </a:r>
            <a:r>
              <a:rPr lang="en-US" sz="1800" b="0" i="0" u="none" strike="noStrike" baseline="0" dirty="0">
                <a:solidFill>
                  <a:srgbClr val="000000"/>
                </a:solidFill>
                <a:latin typeface="Century" panose="02040604050505020304" pitchFamily="18" charset="0"/>
              </a:rPr>
              <a:t>(noun/adjective) – Describes the experience of a person who is emotionally and/or physically attracted to people of the same sex or gender but does not necessarily engage in same-sex sexual behavior. Used most commonly by people who live in religious communities that are not accepting of LGBTQIA+ identities. People who use SSA as an identity term may not feel comfortable with the terms gay, lesbian, queer, or bisexual.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latin typeface="Century" panose="02040604050505020304" pitchFamily="18" charset="0"/>
              </a:rPr>
              <a:t>Sex </a:t>
            </a:r>
            <a:r>
              <a:rPr lang="en-US" sz="1800" b="0" i="0" u="none" strike="noStrike" baseline="0" dirty="0">
                <a:solidFill>
                  <a:srgbClr val="000000"/>
                </a:solidFill>
                <a:latin typeface="Century" panose="02040604050505020304" pitchFamily="18" charset="0"/>
              </a:rPr>
              <a:t>(noun) – See </a:t>
            </a:r>
            <a:r>
              <a:rPr lang="en-US" sz="1800" b="0" i="0" u="none" strike="noStrike" baseline="0" dirty="0">
                <a:solidFill>
                  <a:srgbClr val="16365D"/>
                </a:solidFill>
                <a:latin typeface="Century" panose="02040604050505020304" pitchFamily="18" charset="0"/>
              </a:rPr>
              <a:t>sex </a:t>
            </a:r>
            <a:r>
              <a:rPr lang="en-US" sz="1800" b="0" i="0" u="none" strike="noStrike" baseline="0" dirty="0">
                <a:solidFill>
                  <a:srgbClr val="213C99"/>
                </a:solidFill>
                <a:latin typeface="Century" panose="02040604050505020304" pitchFamily="18" charset="0"/>
              </a:rPr>
              <a:t>assigned at birth</a:t>
            </a:r>
            <a:r>
              <a:rPr lang="en-US" sz="1800" b="0" i="0" u="none" strike="noStrike" baseline="0" dirty="0">
                <a:solidFill>
                  <a:srgbClr val="000000"/>
                </a:solidFill>
                <a:latin typeface="Century" panose="02040604050505020304" pitchFamily="18" charset="0"/>
              </a:rPr>
              <a:t>. </a:t>
            </a:r>
            <a:endParaRPr lang="es-PR" dirty="0"/>
          </a:p>
        </p:txBody>
      </p:sp>
    </p:spTree>
    <p:extLst>
      <p:ext uri="{BB962C8B-B14F-4D97-AF65-F5344CB8AC3E}">
        <p14:creationId xmlns:p14="http://schemas.microsoft.com/office/powerpoint/2010/main" val="219790380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9CF7F3-ACCC-A469-843D-CE9013BDBA8A}"/>
              </a:ext>
            </a:extLst>
          </p:cNvPr>
          <p:cNvSpPr txBox="1"/>
          <p:nvPr/>
        </p:nvSpPr>
        <p:spPr>
          <a:xfrm>
            <a:off x="412955" y="294968"/>
            <a:ext cx="11336593" cy="6186309"/>
          </a:xfrm>
          <a:prstGeom prst="rect">
            <a:avLst/>
          </a:prstGeom>
          <a:noFill/>
        </p:spPr>
        <p:txBody>
          <a:bodyPr wrap="square" rtlCol="0">
            <a:spAutoFit/>
          </a:bodyPr>
          <a:lstStyle/>
          <a:p>
            <a:r>
              <a:rPr lang="en-US" sz="1800" b="0" i="0" u="none" strike="noStrike" baseline="0" dirty="0">
                <a:solidFill>
                  <a:srgbClr val="213C99"/>
                </a:solidFill>
                <a:latin typeface="Century" panose="02040604050505020304" pitchFamily="18" charset="0"/>
              </a:rPr>
              <a:t>Sex assigned at birth </a:t>
            </a:r>
            <a:r>
              <a:rPr lang="en-US" sz="1800" b="0" i="0" u="none" strike="noStrike" baseline="0" dirty="0">
                <a:solidFill>
                  <a:srgbClr val="000000"/>
                </a:solidFill>
                <a:latin typeface="Century" panose="02040604050505020304" pitchFamily="18" charset="0"/>
              </a:rPr>
              <a:t>(noun) – The sex (male or female) assigned to an infant, most often based on the infant’s anatomical and other biological characteristics. Sometimes referred to as birth sex, natal sex, biological sex, or sex; however, sex assigned at birth is the recommended term.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highlight>
                  <a:srgbClr val="FFFF00"/>
                </a:highlight>
                <a:latin typeface="Century" panose="02040604050505020304" pitchFamily="18" charset="0"/>
              </a:rPr>
              <a:t>Sexual orientation </a:t>
            </a:r>
            <a:r>
              <a:rPr lang="en-US" sz="1800" b="0" i="0" u="none" strike="noStrike" baseline="0" dirty="0">
                <a:solidFill>
                  <a:srgbClr val="000000"/>
                </a:solidFill>
                <a:latin typeface="Century" panose="02040604050505020304" pitchFamily="18" charset="0"/>
              </a:rPr>
              <a:t>(noun) – How a person characterizes their emotional and sexual attraction to others.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latin typeface="Century" panose="02040604050505020304" pitchFamily="18" charset="0"/>
              </a:rPr>
              <a:t>Social stigma </a:t>
            </a:r>
            <a:r>
              <a:rPr lang="en-US" sz="1800" b="0" i="0" u="none" strike="noStrike" baseline="0" dirty="0">
                <a:solidFill>
                  <a:srgbClr val="000000"/>
                </a:solidFill>
                <a:latin typeface="Century" panose="02040604050505020304" pitchFamily="18" charset="0"/>
              </a:rPr>
              <a:t>(noun) – Negative stereotypes and lower social status of a person or group based on perceived characteristics that separate that person or group from other members of a society</a:t>
            </a:r>
            <a:r>
              <a:rPr lang="en-US" sz="1800" b="0" i="0" u="none" strike="noStrike" baseline="0" dirty="0">
                <a:solidFill>
                  <a:srgbClr val="213C99"/>
                </a:solidFill>
                <a:latin typeface="Century" panose="02040604050505020304" pitchFamily="18" charset="0"/>
              </a:rPr>
              <a:t>. </a:t>
            </a:r>
            <a:endParaRPr lang="en-US" sz="1800" b="0" i="0" u="none" strike="noStrike" baseline="0" dirty="0">
              <a:solidFill>
                <a:srgbClr val="000000"/>
              </a:solidFill>
              <a:latin typeface="Century" panose="02040604050505020304" pitchFamily="18" charset="0"/>
            </a:endParaRPr>
          </a:p>
          <a:p>
            <a:endParaRPr lang="es-PR" sz="1800" b="0" i="0" u="none" strike="noStrike" baseline="0" dirty="0">
              <a:solidFill>
                <a:srgbClr val="213C99"/>
              </a:solidFill>
              <a:latin typeface="Century" panose="02040604050505020304" pitchFamily="18" charset="0"/>
            </a:endParaRPr>
          </a:p>
          <a:p>
            <a:r>
              <a:rPr lang="es-PR" sz="1800" b="0" i="0" u="none" strike="noStrike" baseline="0" dirty="0" err="1">
                <a:solidFill>
                  <a:srgbClr val="213C99"/>
                </a:solidFill>
                <a:latin typeface="Century" panose="02040604050505020304" pitchFamily="18" charset="0"/>
              </a:rPr>
              <a:t>Straight</a:t>
            </a:r>
            <a:r>
              <a:rPr lang="es-PR" sz="1800" b="0" i="0" u="none" strike="noStrike" baseline="0" dirty="0">
                <a:solidFill>
                  <a:srgbClr val="213C99"/>
                </a:solidFill>
                <a:latin typeface="Century" panose="02040604050505020304" pitchFamily="18" charset="0"/>
              </a:rPr>
              <a:t> </a:t>
            </a:r>
            <a:r>
              <a:rPr lang="es-PR" sz="1800" b="0" i="0" u="none" strike="noStrike" baseline="0" dirty="0">
                <a:solidFill>
                  <a:srgbClr val="000000"/>
                </a:solidFill>
                <a:latin typeface="Century" panose="02040604050505020304" pitchFamily="18" charset="0"/>
              </a:rPr>
              <a:t>(</a:t>
            </a:r>
            <a:r>
              <a:rPr lang="es-PR" sz="1800" b="0" i="0" u="none" strike="noStrike" baseline="0" dirty="0" err="1">
                <a:solidFill>
                  <a:srgbClr val="000000"/>
                </a:solidFill>
                <a:latin typeface="Century" panose="02040604050505020304" pitchFamily="18" charset="0"/>
              </a:rPr>
              <a:t>noun</a:t>
            </a:r>
            <a:r>
              <a:rPr lang="es-PR" sz="1800" b="0" i="0" u="none" strike="noStrike" baseline="0" dirty="0">
                <a:solidFill>
                  <a:srgbClr val="000000"/>
                </a:solidFill>
                <a:latin typeface="Century" panose="02040604050505020304" pitchFamily="18" charset="0"/>
              </a:rPr>
              <a:t>) – </a:t>
            </a:r>
            <a:r>
              <a:rPr lang="es-PR" sz="1800" b="0" i="0" u="none" strike="noStrike" baseline="0" dirty="0" err="1">
                <a:solidFill>
                  <a:srgbClr val="000000"/>
                </a:solidFill>
                <a:latin typeface="Century" panose="02040604050505020304" pitchFamily="18" charset="0"/>
              </a:rPr>
              <a:t>See</a:t>
            </a:r>
            <a:r>
              <a:rPr lang="es-PR" sz="1800" b="0" i="0" u="none" strike="noStrike" baseline="0" dirty="0">
                <a:solidFill>
                  <a:srgbClr val="000000"/>
                </a:solidFill>
                <a:latin typeface="Century" panose="02040604050505020304" pitchFamily="18" charset="0"/>
              </a:rPr>
              <a:t> </a:t>
            </a:r>
            <a:r>
              <a:rPr lang="es-PR" sz="1800" b="0" i="0" u="none" strike="noStrike" baseline="0" dirty="0">
                <a:solidFill>
                  <a:srgbClr val="213C99"/>
                </a:solidFill>
                <a:latin typeface="Century" panose="02040604050505020304" pitchFamily="18" charset="0"/>
              </a:rPr>
              <a:t>heterosexual</a:t>
            </a:r>
            <a:r>
              <a:rPr lang="es-PR" sz="1800" b="0" i="0" u="none" strike="noStrike" baseline="0" dirty="0">
                <a:solidFill>
                  <a:srgbClr val="000000"/>
                </a:solidFill>
                <a:latin typeface="Century" panose="02040604050505020304" pitchFamily="18" charset="0"/>
              </a:rPr>
              <a:t>.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latin typeface="Century" panose="02040604050505020304" pitchFamily="18" charset="0"/>
              </a:rPr>
              <a:t>Structural stigma </a:t>
            </a:r>
            <a:r>
              <a:rPr lang="en-US" sz="1800" b="0" i="0" u="none" strike="noStrike" baseline="0" dirty="0">
                <a:solidFill>
                  <a:srgbClr val="000000"/>
                </a:solidFill>
                <a:latin typeface="Century" panose="02040604050505020304" pitchFamily="18" charset="0"/>
              </a:rPr>
              <a:t>(noun) – Societal conditions, policies, and institutional practices that restrict the opportunities, resources, and well-being of certain groups of people.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latin typeface="Century" panose="02040604050505020304" pitchFamily="18" charset="0"/>
              </a:rPr>
              <a:t>Top </a:t>
            </a:r>
            <a:r>
              <a:rPr lang="en-US" sz="1800" b="0" i="0" u="none" strike="noStrike" baseline="0" dirty="0">
                <a:solidFill>
                  <a:srgbClr val="000000"/>
                </a:solidFill>
                <a:latin typeface="Century" panose="02040604050505020304" pitchFamily="18" charset="0"/>
              </a:rPr>
              <a:t>(noun) – A slang term for the chest. Also refers to the </a:t>
            </a:r>
            <a:r>
              <a:rPr lang="en-US" sz="1800" b="0" i="0" u="none" strike="noStrike" baseline="0" dirty="0" err="1">
                <a:solidFill>
                  <a:srgbClr val="000000"/>
                </a:solidFill>
                <a:latin typeface="Century" panose="02040604050505020304" pitchFamily="18" charset="0"/>
              </a:rPr>
              <a:t>insertive</a:t>
            </a:r>
            <a:r>
              <a:rPr lang="en-US" sz="1800" b="0" i="0" u="none" strike="noStrike" baseline="0" dirty="0">
                <a:solidFill>
                  <a:srgbClr val="000000"/>
                </a:solidFill>
                <a:latin typeface="Century" panose="02040604050505020304" pitchFamily="18" charset="0"/>
              </a:rPr>
              <a:t> partner in anal sex.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latin typeface="Century" panose="02040604050505020304" pitchFamily="18" charset="0"/>
              </a:rPr>
              <a:t>Top surgery </a:t>
            </a:r>
            <a:r>
              <a:rPr lang="en-US" sz="1800" b="0" i="0" u="none" strike="noStrike" baseline="0" dirty="0">
                <a:solidFill>
                  <a:srgbClr val="000000"/>
                </a:solidFill>
                <a:latin typeface="Century" panose="02040604050505020304" pitchFamily="18" charset="0"/>
              </a:rPr>
              <a:t>(noun) – Slang term for </a:t>
            </a:r>
            <a:r>
              <a:rPr lang="en-US" sz="1800" b="0" i="0" u="none" strike="noStrike" baseline="0" dirty="0">
                <a:solidFill>
                  <a:srgbClr val="213C99"/>
                </a:solidFill>
                <a:latin typeface="Century" panose="02040604050505020304" pitchFamily="18" charset="0"/>
              </a:rPr>
              <a:t>gender-affirming chest surgery</a:t>
            </a:r>
            <a:r>
              <a:rPr lang="en-US" sz="1800" b="0" i="0" u="none" strike="noStrike" baseline="0" dirty="0">
                <a:solidFill>
                  <a:srgbClr val="000000"/>
                </a:solidFill>
                <a:latin typeface="Century" panose="02040604050505020304" pitchFamily="18" charset="0"/>
              </a:rPr>
              <a:t>.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highlight>
                  <a:srgbClr val="FFFF00"/>
                </a:highlight>
                <a:latin typeface="Century" panose="02040604050505020304" pitchFamily="18" charset="0"/>
              </a:rPr>
              <a:t>Transgender </a:t>
            </a:r>
            <a:r>
              <a:rPr lang="en-US" sz="1800" b="0" i="0" u="none" strike="noStrike" baseline="0" dirty="0">
                <a:solidFill>
                  <a:srgbClr val="000000"/>
                </a:solidFill>
                <a:latin typeface="Century" panose="02040604050505020304" pitchFamily="18" charset="0"/>
              </a:rPr>
              <a:t>(adjective) – Describes a person whose gender identity and sex assigned at birth do not correspond based on traditional expectations; for example, a person assigned female sex at birth who identifies as a man; or a person assigned male sex at birth who identifies as a woman. Transgender can also include people with gender identities outside the girl/woman and boy/man gender binary structure; </a:t>
            </a:r>
            <a:endParaRPr lang="es-PR" dirty="0"/>
          </a:p>
        </p:txBody>
      </p:sp>
    </p:spTree>
    <p:extLst>
      <p:ext uri="{BB962C8B-B14F-4D97-AF65-F5344CB8AC3E}">
        <p14:creationId xmlns:p14="http://schemas.microsoft.com/office/powerpoint/2010/main" val="138005792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E0DB1C-76D7-AAAD-FDF8-7C8F34FE087A}"/>
              </a:ext>
            </a:extLst>
          </p:cNvPr>
          <p:cNvSpPr txBox="1"/>
          <p:nvPr/>
        </p:nvSpPr>
        <p:spPr>
          <a:xfrm>
            <a:off x="422787" y="334297"/>
            <a:ext cx="11385755" cy="5632311"/>
          </a:xfrm>
          <a:prstGeom prst="rect">
            <a:avLst/>
          </a:prstGeom>
          <a:noFill/>
        </p:spPr>
        <p:txBody>
          <a:bodyPr wrap="square" rtlCol="0">
            <a:spAutoFit/>
          </a:bodyPr>
          <a:lstStyle/>
          <a:p>
            <a:r>
              <a:rPr lang="en-US" sz="1800" b="0" i="0" u="none" strike="noStrike" baseline="0" dirty="0">
                <a:solidFill>
                  <a:srgbClr val="000000"/>
                </a:solidFill>
                <a:latin typeface="Century" panose="02040604050505020304" pitchFamily="18" charset="0"/>
              </a:rPr>
              <a:t>for example, people who are </a:t>
            </a:r>
            <a:r>
              <a:rPr lang="en-US" sz="1800" b="0" i="0" u="none" strike="noStrike" baseline="0" dirty="0">
                <a:solidFill>
                  <a:srgbClr val="000000"/>
                </a:solidFill>
                <a:highlight>
                  <a:srgbClr val="FFFF00"/>
                </a:highlight>
                <a:latin typeface="Century" panose="02040604050505020304" pitchFamily="18" charset="0"/>
              </a:rPr>
              <a:t>gender fluid or non-binary</a:t>
            </a:r>
            <a:r>
              <a:rPr lang="en-US" sz="1800" b="0" i="0" u="none" strike="noStrike" baseline="0" dirty="0">
                <a:solidFill>
                  <a:srgbClr val="000000"/>
                </a:solidFill>
                <a:latin typeface="Century" panose="02040604050505020304" pitchFamily="18" charset="0"/>
              </a:rPr>
              <a:t>. Sometimes abbreviated as trans. </a:t>
            </a:r>
          </a:p>
          <a:p>
            <a:endParaRPr lang="es-PR" sz="1800" b="0" i="0" u="none" strike="noStrike" baseline="0" dirty="0">
              <a:solidFill>
                <a:srgbClr val="213C99"/>
              </a:solidFill>
              <a:latin typeface="Century" panose="02040604050505020304" pitchFamily="18" charset="0"/>
            </a:endParaRPr>
          </a:p>
          <a:p>
            <a:r>
              <a:rPr lang="es-PR" sz="1800" b="0" i="0" u="none" strike="noStrike" baseline="0" dirty="0">
                <a:solidFill>
                  <a:srgbClr val="213C99"/>
                </a:solidFill>
                <a:latin typeface="Century" panose="02040604050505020304" pitchFamily="18" charset="0"/>
              </a:rPr>
              <a:t>Trans </a:t>
            </a:r>
            <a:r>
              <a:rPr lang="es-PR" sz="1800" b="0" i="0" u="none" strike="noStrike" baseline="0" dirty="0" err="1">
                <a:solidFill>
                  <a:srgbClr val="213C99"/>
                </a:solidFill>
                <a:latin typeface="Century" panose="02040604050505020304" pitchFamily="18" charset="0"/>
              </a:rPr>
              <a:t>man</a:t>
            </a:r>
            <a:r>
              <a:rPr lang="es-PR" sz="1800" b="0" i="0" u="none" strike="noStrike" baseline="0" dirty="0">
                <a:solidFill>
                  <a:srgbClr val="213C99"/>
                </a:solidFill>
                <a:latin typeface="Century" panose="02040604050505020304" pitchFamily="18" charset="0"/>
              </a:rPr>
              <a:t>/</a:t>
            </a:r>
            <a:r>
              <a:rPr lang="es-PR" sz="1800" b="0" i="0" u="none" strike="noStrike" baseline="0" dirty="0" err="1">
                <a:solidFill>
                  <a:srgbClr val="213C99"/>
                </a:solidFill>
                <a:latin typeface="Century" panose="02040604050505020304" pitchFamily="18" charset="0"/>
              </a:rPr>
              <a:t>transgender</a:t>
            </a:r>
            <a:r>
              <a:rPr lang="es-PR" sz="1800" b="0" i="0" u="none" strike="noStrike" baseline="0" dirty="0">
                <a:solidFill>
                  <a:srgbClr val="213C99"/>
                </a:solidFill>
                <a:latin typeface="Century" panose="02040604050505020304" pitchFamily="18" charset="0"/>
              </a:rPr>
              <a:t> </a:t>
            </a:r>
            <a:r>
              <a:rPr lang="es-PR" sz="1800" b="0" i="0" u="none" strike="noStrike" baseline="0" dirty="0" err="1">
                <a:solidFill>
                  <a:srgbClr val="213C99"/>
                </a:solidFill>
                <a:latin typeface="Century" panose="02040604050505020304" pitchFamily="18" charset="0"/>
              </a:rPr>
              <a:t>man</a:t>
            </a:r>
            <a:r>
              <a:rPr lang="es-PR" sz="1800" b="0" i="0" u="none" strike="noStrike" baseline="0" dirty="0">
                <a:solidFill>
                  <a:srgbClr val="213C99"/>
                </a:solidFill>
                <a:latin typeface="Century" panose="02040604050505020304" pitchFamily="18" charset="0"/>
              </a:rPr>
              <a:t> </a:t>
            </a:r>
            <a:r>
              <a:rPr lang="es-PR" sz="1800" b="0" i="0" u="none" strike="noStrike" baseline="0" dirty="0">
                <a:solidFill>
                  <a:srgbClr val="000000"/>
                </a:solidFill>
                <a:latin typeface="Century" panose="02040604050505020304" pitchFamily="18" charset="0"/>
              </a:rPr>
              <a:t>(</a:t>
            </a:r>
            <a:r>
              <a:rPr lang="es-PR" sz="1800" b="0" i="0" u="none" strike="noStrike" baseline="0" dirty="0" err="1">
                <a:solidFill>
                  <a:srgbClr val="000000"/>
                </a:solidFill>
                <a:latin typeface="Century" panose="02040604050505020304" pitchFamily="18" charset="0"/>
              </a:rPr>
              <a:t>noun</a:t>
            </a:r>
            <a:r>
              <a:rPr lang="es-PR" sz="1800" b="0" i="0" u="none" strike="noStrike" baseline="0" dirty="0">
                <a:solidFill>
                  <a:srgbClr val="000000"/>
                </a:solidFill>
                <a:latin typeface="Century" panose="02040604050505020304" pitchFamily="18" charset="0"/>
              </a:rPr>
              <a:t>) – A </a:t>
            </a:r>
            <a:r>
              <a:rPr lang="es-PR" sz="1800" b="0" i="0" u="none" strike="noStrike" baseline="0" dirty="0" err="1">
                <a:solidFill>
                  <a:srgbClr val="000000"/>
                </a:solidFill>
                <a:latin typeface="Century" panose="02040604050505020304" pitchFamily="18" charset="0"/>
              </a:rPr>
              <a:t>transgender</a:t>
            </a:r>
            <a:r>
              <a:rPr lang="es-PR" sz="1800" b="0" i="0" u="none" strike="noStrike" baseline="0" dirty="0">
                <a:solidFill>
                  <a:srgbClr val="000000"/>
                </a:solidFill>
                <a:latin typeface="Century" panose="02040604050505020304" pitchFamily="18" charset="0"/>
              </a:rPr>
              <a:t> </a:t>
            </a:r>
            <a:r>
              <a:rPr lang="es-PR" sz="1800" b="0" i="0" u="none" strike="noStrike" baseline="0" dirty="0" err="1">
                <a:solidFill>
                  <a:srgbClr val="000000"/>
                </a:solidFill>
                <a:latin typeface="Century" panose="02040604050505020304" pitchFamily="18" charset="0"/>
              </a:rPr>
              <a:t>person</a:t>
            </a:r>
            <a:r>
              <a:rPr lang="es-PR" sz="1800" b="0" i="0" u="none" strike="noStrike" baseline="0" dirty="0">
                <a:solidFill>
                  <a:srgbClr val="000000"/>
                </a:solidFill>
                <a:latin typeface="Century" panose="02040604050505020304" pitchFamily="18" charset="0"/>
              </a:rPr>
              <a:t> </a:t>
            </a:r>
            <a:r>
              <a:rPr lang="es-PR" sz="1800" b="0" i="0" u="none" strike="noStrike" baseline="0" dirty="0" err="1">
                <a:solidFill>
                  <a:srgbClr val="000000"/>
                </a:solidFill>
                <a:latin typeface="Century" panose="02040604050505020304" pitchFamily="18" charset="0"/>
              </a:rPr>
              <a:t>whose</a:t>
            </a:r>
            <a:r>
              <a:rPr lang="es-PR" sz="1800" b="0" i="0" u="none" strike="noStrike" baseline="0" dirty="0">
                <a:solidFill>
                  <a:srgbClr val="000000"/>
                </a:solidFill>
                <a:latin typeface="Century" panose="02040604050505020304" pitchFamily="18" charset="0"/>
              </a:rPr>
              <a:t> </a:t>
            </a:r>
            <a:r>
              <a:rPr lang="es-PR" sz="1800" b="0" i="0" u="none" strike="noStrike" baseline="0" dirty="0" err="1">
                <a:solidFill>
                  <a:srgbClr val="000000"/>
                </a:solidFill>
                <a:latin typeface="Century" panose="02040604050505020304" pitchFamily="18" charset="0"/>
              </a:rPr>
              <a:t>gender</a:t>
            </a:r>
            <a:r>
              <a:rPr lang="es-PR" sz="1800" b="0" i="0" u="none" strike="noStrike" baseline="0" dirty="0">
                <a:solidFill>
                  <a:srgbClr val="000000"/>
                </a:solidFill>
                <a:latin typeface="Century" panose="02040604050505020304" pitchFamily="18" charset="0"/>
              </a:rPr>
              <a:t> </a:t>
            </a:r>
            <a:r>
              <a:rPr lang="es-PR" sz="1800" b="0" i="0" u="none" strike="noStrike" baseline="0" dirty="0" err="1">
                <a:solidFill>
                  <a:srgbClr val="000000"/>
                </a:solidFill>
                <a:latin typeface="Century" panose="02040604050505020304" pitchFamily="18" charset="0"/>
              </a:rPr>
              <a:t>identity</a:t>
            </a:r>
            <a:r>
              <a:rPr lang="es-PR" sz="1800" b="0" i="0" u="none" strike="noStrike" baseline="0" dirty="0">
                <a:solidFill>
                  <a:srgbClr val="000000"/>
                </a:solidFill>
                <a:latin typeface="Century" panose="02040604050505020304" pitchFamily="18" charset="0"/>
              </a:rPr>
              <a:t> </a:t>
            </a:r>
          </a:p>
          <a:p>
            <a:r>
              <a:rPr lang="en-US" sz="1800" b="0" i="0" u="none" strike="noStrike" baseline="0" dirty="0">
                <a:solidFill>
                  <a:srgbClr val="000000"/>
                </a:solidFill>
                <a:latin typeface="Century" panose="02040604050505020304" pitchFamily="18" charset="0"/>
              </a:rPr>
              <a:t>is boy/man/male may use these terms to describe themselves. Some will use the term man.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latin typeface="Century" panose="02040604050505020304" pitchFamily="18" charset="0"/>
              </a:rPr>
              <a:t>Trans woman/transgender woman </a:t>
            </a:r>
            <a:r>
              <a:rPr lang="en-US" sz="1800" b="0" i="0" u="none" strike="noStrike" baseline="0" dirty="0">
                <a:solidFill>
                  <a:srgbClr val="000000"/>
                </a:solidFill>
                <a:latin typeface="Century" panose="02040604050505020304" pitchFamily="18" charset="0"/>
              </a:rPr>
              <a:t>(noun) – A transgender person whose gender identity is girl/woman/female may use these terms to describe themselves. Some will use the term woman.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latin typeface="Century" panose="02040604050505020304" pitchFamily="18" charset="0"/>
              </a:rPr>
              <a:t>Trans feminine </a:t>
            </a:r>
            <a:r>
              <a:rPr lang="en-US" sz="1800" b="0" i="0" u="none" strike="noStrike" baseline="0" dirty="0">
                <a:solidFill>
                  <a:srgbClr val="000000"/>
                </a:solidFill>
                <a:latin typeface="Century" panose="02040604050505020304" pitchFamily="18" charset="0"/>
              </a:rPr>
              <a:t>(adjective) – Describes a person who was assigned male sex at birth and identifies with femininity to a greater extent than with masculinity.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latin typeface="Century" panose="02040604050505020304" pitchFamily="18" charset="0"/>
              </a:rPr>
              <a:t>Trans masculine </a:t>
            </a:r>
            <a:r>
              <a:rPr lang="en-US" sz="1800" b="0" i="0" u="none" strike="noStrike" baseline="0" dirty="0">
                <a:solidFill>
                  <a:srgbClr val="000000"/>
                </a:solidFill>
                <a:latin typeface="Century" panose="02040604050505020304" pitchFamily="18" charset="0"/>
              </a:rPr>
              <a:t>(adjective) – Describes a person who was assigned female sex at birth and identifies with masculinity to a greater extent than with femininity.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latin typeface="Century" panose="02040604050505020304" pitchFamily="18" charset="0"/>
              </a:rPr>
              <a:t>Transphobia </a:t>
            </a:r>
            <a:r>
              <a:rPr lang="en-US" sz="1800" b="0" i="0" u="none" strike="noStrike" baseline="0" dirty="0">
                <a:solidFill>
                  <a:srgbClr val="000000"/>
                </a:solidFill>
                <a:latin typeface="Century" panose="02040604050505020304" pitchFamily="18" charset="0"/>
              </a:rPr>
              <a:t>(noun) – Discrimination towards, fear, marginalization, and hatred of transgender people or those perceived as transgender. Individuals, communities, policies, and institutions can be transphobic.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highlight>
                  <a:srgbClr val="FFFF00"/>
                </a:highlight>
                <a:latin typeface="Century" panose="02040604050505020304" pitchFamily="18" charset="0"/>
              </a:rPr>
              <a:t>Transsexual </a:t>
            </a:r>
            <a:r>
              <a:rPr lang="en-US" sz="1800" b="0" i="0" u="none" strike="noStrike" baseline="0" dirty="0">
                <a:solidFill>
                  <a:srgbClr val="000000"/>
                </a:solidFill>
                <a:latin typeface="Century" panose="02040604050505020304" pitchFamily="18" charset="0"/>
              </a:rPr>
              <a:t>(adjective) – A term used sometimes in the medical literature or by some transgender people to describe people who have gone through the process of medical gender affirmation treatments (i.e., gender-affirming hormones and surgeries). </a:t>
            </a:r>
          </a:p>
        </p:txBody>
      </p:sp>
    </p:spTree>
    <p:extLst>
      <p:ext uri="{BB962C8B-B14F-4D97-AF65-F5344CB8AC3E}">
        <p14:creationId xmlns:p14="http://schemas.microsoft.com/office/powerpoint/2010/main" val="62648470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 y="0"/>
            <a:ext cx="2989005" cy="590550"/>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Gotham Ultra" pitchFamily="2" charset="0"/>
                <a:ea typeface="+mn-ea"/>
                <a:cs typeface="Gotham Ultra" pitchFamily="2" charset="0"/>
              </a:rPr>
              <a:t>Disclosure</a:t>
            </a:r>
            <a:endParaRPr kumimoji="0" lang="id-ID" sz="3600" b="1" i="0" u="none" strike="noStrike" kern="1200" cap="none" spc="0" normalizeH="0" baseline="0" noProof="0" dirty="0">
              <a:ln>
                <a:noFill/>
              </a:ln>
              <a:solidFill>
                <a:srgbClr val="FFFFFF"/>
              </a:solidFill>
              <a:effectLst/>
              <a:uLnTx/>
              <a:uFillTx/>
              <a:latin typeface="Gotham Ultra" pitchFamily="2" charset="0"/>
              <a:ea typeface="+mn-ea"/>
              <a:cs typeface="Gotham Ultra" pitchFamily="2" charset="0"/>
            </a:endParaRPr>
          </a:p>
        </p:txBody>
      </p:sp>
      <p:sp>
        <p:nvSpPr>
          <p:cNvPr id="6" name="TextBox 5"/>
          <p:cNvSpPr txBox="1"/>
          <p:nvPr/>
        </p:nvSpPr>
        <p:spPr>
          <a:xfrm>
            <a:off x="1238559" y="2350524"/>
            <a:ext cx="11353799" cy="1077218"/>
          </a:xfrm>
          <a:prstGeom prst="rect">
            <a:avLst/>
          </a:prstGeom>
          <a:noFill/>
        </p:spPr>
        <p:txBody>
          <a:bodyPr wrap="square" rtlCol="0">
            <a:spAutoFit/>
          </a:bodyPr>
          <a:lstStyle/>
          <a:p>
            <a:pPr algn="just"/>
            <a:r>
              <a:rPr lang="en-US" sz="5400" dirty="0">
                <a:latin typeface="Calibri" panose="020F0502020204030204" pitchFamily="34" charset="0"/>
                <a:cs typeface="Calibri" panose="020F0502020204030204" pitchFamily="34" charset="0"/>
              </a:rPr>
              <a:t>Nothing to disclose.</a:t>
            </a:r>
          </a:p>
          <a:p>
            <a:pPr algn="just"/>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31113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6E01BF-4C7B-34F0-9BD3-C4E51C803447}"/>
              </a:ext>
            </a:extLst>
          </p:cNvPr>
          <p:cNvSpPr txBox="1"/>
          <p:nvPr/>
        </p:nvSpPr>
        <p:spPr>
          <a:xfrm>
            <a:off x="412955" y="285135"/>
            <a:ext cx="11326761" cy="2862322"/>
          </a:xfrm>
          <a:prstGeom prst="rect">
            <a:avLst/>
          </a:prstGeom>
          <a:noFill/>
        </p:spPr>
        <p:txBody>
          <a:bodyPr wrap="square" rtlCol="0">
            <a:spAutoFit/>
          </a:bodyPr>
          <a:lstStyle/>
          <a:p>
            <a:r>
              <a:rPr lang="en-US" sz="1800" b="0" i="0" u="none" strike="noStrike" baseline="0" dirty="0">
                <a:solidFill>
                  <a:srgbClr val="213C99"/>
                </a:solidFill>
                <a:latin typeface="Century" panose="02040604050505020304" pitchFamily="18" charset="0"/>
              </a:rPr>
              <a:t>Trauma-informed care </a:t>
            </a:r>
            <a:r>
              <a:rPr lang="en-US" sz="1800" b="0" i="0" u="none" strike="noStrike" baseline="0" dirty="0">
                <a:solidFill>
                  <a:srgbClr val="000000"/>
                </a:solidFill>
                <a:latin typeface="Century" panose="02040604050505020304" pitchFamily="18" charset="0"/>
              </a:rPr>
              <a:t>(noun) – An organizational structure and treatment framework that centers on understanding, recognizing, and responding to the effects of all types of trauma.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highlight>
                  <a:srgbClr val="FFFF00"/>
                </a:highlight>
                <a:latin typeface="Century" panose="02040604050505020304" pitchFamily="18" charset="0"/>
              </a:rPr>
              <a:t>Tucking</a:t>
            </a:r>
            <a:r>
              <a:rPr lang="en-US" sz="1800" b="0" i="0" u="none" strike="noStrike" baseline="0" dirty="0">
                <a:solidFill>
                  <a:srgbClr val="213C99"/>
                </a:solidFill>
                <a:latin typeface="Century" panose="02040604050505020304" pitchFamily="18" charset="0"/>
              </a:rPr>
              <a:t> </a:t>
            </a:r>
            <a:r>
              <a:rPr lang="en-US" sz="1800" b="0" i="0" u="none" strike="noStrike" baseline="0" dirty="0">
                <a:solidFill>
                  <a:srgbClr val="000000"/>
                </a:solidFill>
                <a:latin typeface="Century" panose="02040604050505020304" pitchFamily="18" charset="0"/>
              </a:rPr>
              <a:t>(noun) – The process of hiding one’s penis and testes with tape, tight shorts, or specially designed undergarments.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highlight>
                  <a:srgbClr val="FFFF00"/>
                </a:highlight>
                <a:latin typeface="Century" panose="02040604050505020304" pitchFamily="18" charset="0"/>
              </a:rPr>
              <a:t>Two-Spirit </a:t>
            </a:r>
            <a:r>
              <a:rPr lang="en-US" sz="1800" b="0" i="0" u="none" strike="noStrike" baseline="0" dirty="0">
                <a:solidFill>
                  <a:srgbClr val="000000"/>
                </a:solidFill>
                <a:latin typeface="Century" panose="02040604050505020304" pitchFamily="18" charset="0"/>
              </a:rPr>
              <a:t>(adjective) – Describes a person who </a:t>
            </a:r>
            <a:r>
              <a:rPr lang="en-US" sz="1800" b="0" i="0" u="none" strike="noStrike" baseline="0" dirty="0">
                <a:solidFill>
                  <a:srgbClr val="000000"/>
                </a:solidFill>
                <a:highlight>
                  <a:srgbClr val="FFFF00"/>
                </a:highlight>
                <a:latin typeface="Century" panose="02040604050505020304" pitchFamily="18" charset="0"/>
              </a:rPr>
              <a:t>embodies both a masculine and a feminine spirit</a:t>
            </a:r>
            <a:r>
              <a:rPr lang="en-US" sz="1800" b="0" i="0" u="none" strike="noStrike" baseline="0" dirty="0">
                <a:solidFill>
                  <a:srgbClr val="000000"/>
                </a:solidFill>
                <a:latin typeface="Century" panose="02040604050505020304" pitchFamily="18" charset="0"/>
              </a:rPr>
              <a:t>. This is a culture-specific term used among some </a:t>
            </a:r>
            <a:r>
              <a:rPr lang="en-US" sz="1800" b="0" i="0" u="none" strike="noStrike" baseline="0" dirty="0">
                <a:solidFill>
                  <a:srgbClr val="000000"/>
                </a:solidFill>
                <a:highlight>
                  <a:srgbClr val="FFFF00"/>
                </a:highlight>
                <a:latin typeface="Century" panose="02040604050505020304" pitchFamily="18" charset="0"/>
              </a:rPr>
              <a:t>Native American, American Indian, and First Nations people. </a:t>
            </a:r>
          </a:p>
          <a:p>
            <a:endParaRPr lang="en-US" dirty="0">
              <a:solidFill>
                <a:srgbClr val="000000"/>
              </a:solidFill>
              <a:highlight>
                <a:srgbClr val="FFFF00"/>
              </a:highlight>
              <a:latin typeface="Century" panose="02040604050505020304" pitchFamily="18" charset="0"/>
            </a:endParaRPr>
          </a:p>
          <a:p>
            <a:endParaRPr lang="en-US" dirty="0">
              <a:solidFill>
                <a:srgbClr val="000000"/>
              </a:solidFill>
              <a:latin typeface="Century" panose="02040604050505020304" pitchFamily="18" charset="0"/>
            </a:endParaRPr>
          </a:p>
        </p:txBody>
      </p:sp>
      <p:pic>
        <p:nvPicPr>
          <p:cNvPr id="3" name="Picture 2" descr="A close-up of a person holding hands&#10;&#10;Description automatically generated">
            <a:extLst>
              <a:ext uri="{FF2B5EF4-FFF2-40B4-BE49-F238E27FC236}">
                <a16:creationId xmlns:a16="http://schemas.microsoft.com/office/drawing/2014/main" id="{055CC8E4-7020-07C9-6B99-A344FE3E45F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12955" y="3222571"/>
            <a:ext cx="3331440" cy="2556880"/>
          </a:xfrm>
          <a:prstGeom prst="rect">
            <a:avLst/>
          </a:prstGeom>
        </p:spPr>
      </p:pic>
      <p:pic>
        <p:nvPicPr>
          <p:cNvPr id="6" name="Picture 5" descr="A close-up of hands holding each other&#10;&#10;Description automatically generated">
            <a:extLst>
              <a:ext uri="{FF2B5EF4-FFF2-40B4-BE49-F238E27FC236}">
                <a16:creationId xmlns:a16="http://schemas.microsoft.com/office/drawing/2014/main" id="{FAFD3C49-26A9-8A88-F5D9-0257FF6739A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958705" y="3222571"/>
            <a:ext cx="1704586" cy="2556880"/>
          </a:xfrm>
          <a:prstGeom prst="rect">
            <a:avLst/>
          </a:prstGeom>
        </p:spPr>
      </p:pic>
      <p:pic>
        <p:nvPicPr>
          <p:cNvPr id="11" name="Picture 10" descr="A heart with a male symbol&#10;&#10;Description automatically generated">
            <a:extLst>
              <a:ext uri="{FF2B5EF4-FFF2-40B4-BE49-F238E27FC236}">
                <a16:creationId xmlns:a16="http://schemas.microsoft.com/office/drawing/2014/main" id="{E4E236E5-44C1-600F-E296-C1CB27F0199E}"/>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5877601" y="3246178"/>
            <a:ext cx="2556880" cy="2556880"/>
          </a:xfrm>
          <a:prstGeom prst="rect">
            <a:avLst/>
          </a:prstGeom>
        </p:spPr>
      </p:pic>
      <p:pic>
        <p:nvPicPr>
          <p:cNvPr id="14" name="Picture 13" descr="A person and person dancing&#10;&#10;Description automatically generated">
            <a:extLst>
              <a:ext uri="{FF2B5EF4-FFF2-40B4-BE49-F238E27FC236}">
                <a16:creationId xmlns:a16="http://schemas.microsoft.com/office/drawing/2014/main" id="{3482EA72-CF64-499D-18F7-A9F839A69AF6}"/>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8648791" y="3222571"/>
            <a:ext cx="1498099" cy="1498099"/>
          </a:xfrm>
          <a:prstGeom prst="rect">
            <a:avLst/>
          </a:prstGeom>
        </p:spPr>
      </p:pic>
      <p:pic>
        <p:nvPicPr>
          <p:cNvPr id="17" name="Picture 16" descr="A blue and pink circle with black text&#10;&#10;Description automatically generated">
            <a:extLst>
              <a:ext uri="{FF2B5EF4-FFF2-40B4-BE49-F238E27FC236}">
                <a16:creationId xmlns:a16="http://schemas.microsoft.com/office/drawing/2014/main" id="{F6893CC0-3BD6-457B-212C-30008A8C30B0}"/>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10146890" y="4210408"/>
            <a:ext cx="1545437" cy="1545437"/>
          </a:xfrm>
          <a:prstGeom prst="rect">
            <a:avLst/>
          </a:prstGeom>
        </p:spPr>
      </p:pic>
    </p:spTree>
    <p:extLst>
      <p:ext uri="{BB962C8B-B14F-4D97-AF65-F5344CB8AC3E}">
        <p14:creationId xmlns:p14="http://schemas.microsoft.com/office/powerpoint/2010/main" val="47536095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CFB795F-A44A-2E97-6737-DAFE5868AC5A}"/>
              </a:ext>
            </a:extLst>
          </p:cNvPr>
          <p:cNvGraphicFramePr>
            <a:graphicFrameLocks noGrp="1"/>
          </p:cNvGraphicFramePr>
          <p:nvPr>
            <p:extLst>
              <p:ext uri="{D42A27DB-BD31-4B8C-83A1-F6EECF244321}">
                <p14:modId xmlns:p14="http://schemas.microsoft.com/office/powerpoint/2010/main" val="558004208"/>
              </p:ext>
            </p:extLst>
          </p:nvPr>
        </p:nvGraphicFramePr>
        <p:xfrm>
          <a:off x="750529" y="288683"/>
          <a:ext cx="10690942" cy="6035040"/>
        </p:xfrm>
        <a:graphic>
          <a:graphicData uri="http://schemas.openxmlformats.org/drawingml/2006/table">
            <a:tbl>
              <a:tblPr firstRow="1" bandRow="1">
                <a:tableStyleId>{5C22544A-7EE6-4342-B048-85BDC9FD1C3A}</a:tableStyleId>
              </a:tblPr>
              <a:tblGrid>
                <a:gridCol w="5325806">
                  <a:extLst>
                    <a:ext uri="{9D8B030D-6E8A-4147-A177-3AD203B41FA5}">
                      <a16:colId xmlns:a16="http://schemas.microsoft.com/office/drawing/2014/main" val="959468590"/>
                    </a:ext>
                  </a:extLst>
                </a:gridCol>
                <a:gridCol w="5365136">
                  <a:extLst>
                    <a:ext uri="{9D8B030D-6E8A-4147-A177-3AD203B41FA5}">
                      <a16:colId xmlns:a16="http://schemas.microsoft.com/office/drawing/2014/main" val="2255964044"/>
                    </a:ext>
                  </a:extLst>
                </a:gridCol>
              </a:tblGrid>
              <a:tr h="129386">
                <a:tc>
                  <a:txBody>
                    <a:bodyPr/>
                    <a:lstStyle/>
                    <a:p>
                      <a:r>
                        <a:rPr lang="en-US" dirty="0"/>
                        <a:t>Outdated term </a:t>
                      </a:r>
                    </a:p>
                  </a:txBody>
                  <a:tcPr/>
                </a:tc>
                <a:tc>
                  <a:txBody>
                    <a:bodyPr/>
                    <a:lstStyle/>
                    <a:p>
                      <a:r>
                        <a:rPr lang="en-US" dirty="0"/>
                        <a:t>Recommended term</a:t>
                      </a:r>
                    </a:p>
                  </a:txBody>
                  <a:tcPr/>
                </a:tc>
                <a:extLst>
                  <a:ext uri="{0D108BD9-81ED-4DB2-BD59-A6C34878D82A}">
                    <a16:rowId xmlns:a16="http://schemas.microsoft.com/office/drawing/2014/main" val="1584716471"/>
                  </a:ext>
                </a:extLst>
              </a:tr>
              <a:tr h="338758">
                <a:tc>
                  <a:txBody>
                    <a:bodyPr/>
                    <a:lstStyle/>
                    <a:p>
                      <a:r>
                        <a:rPr lang="en-US" dirty="0"/>
                        <a:t>Berdache</a:t>
                      </a:r>
                    </a:p>
                  </a:txBody>
                  <a:tcPr/>
                </a:tc>
                <a:tc>
                  <a:txBody>
                    <a:bodyPr/>
                    <a:lstStyle/>
                    <a:p>
                      <a:r>
                        <a:rPr lang="en-US" dirty="0"/>
                        <a:t>Two-spirit</a:t>
                      </a:r>
                      <a:endParaRPr lang="es-PR" dirty="0"/>
                    </a:p>
                  </a:txBody>
                  <a:tcPr/>
                </a:tc>
                <a:extLst>
                  <a:ext uri="{0D108BD9-81ED-4DB2-BD59-A6C34878D82A}">
                    <a16:rowId xmlns:a16="http://schemas.microsoft.com/office/drawing/2014/main" val="1952278904"/>
                  </a:ext>
                </a:extLst>
              </a:tr>
              <a:tr h="338758">
                <a:tc>
                  <a:txBody>
                    <a:bodyPr/>
                    <a:lstStyle/>
                    <a:p>
                      <a:r>
                        <a:rPr lang="en-US" dirty="0"/>
                        <a:t>Biological female/male</a:t>
                      </a:r>
                    </a:p>
                  </a:txBody>
                  <a:tcPr/>
                </a:tc>
                <a:tc>
                  <a:txBody>
                    <a:bodyPr/>
                    <a:lstStyle/>
                    <a:p>
                      <a:r>
                        <a:rPr lang="en-US" dirty="0"/>
                        <a:t>Assigned female/male at birth</a:t>
                      </a:r>
                    </a:p>
                  </a:txBody>
                  <a:tcPr/>
                </a:tc>
                <a:extLst>
                  <a:ext uri="{0D108BD9-81ED-4DB2-BD59-A6C34878D82A}">
                    <a16:rowId xmlns:a16="http://schemas.microsoft.com/office/drawing/2014/main" val="2518216877"/>
                  </a:ext>
                </a:extLst>
              </a:tr>
              <a:tr h="338758">
                <a:tc>
                  <a:txBody>
                    <a:bodyPr/>
                    <a:lstStyle/>
                    <a:p>
                      <a:r>
                        <a:rPr lang="en-US" dirty="0"/>
                        <a:t>Cross-sex hormone therapy; hormone replacement therapy</a:t>
                      </a:r>
                    </a:p>
                  </a:txBody>
                  <a:tcPr/>
                </a:tc>
                <a:tc>
                  <a:txBody>
                    <a:bodyPr/>
                    <a:lstStyle/>
                    <a:p>
                      <a:r>
                        <a:rPr lang="en-US" dirty="0"/>
                        <a:t>Gender-affirming hormone therapy</a:t>
                      </a:r>
                      <a:endParaRPr lang="es-PR" dirty="0"/>
                    </a:p>
                  </a:txBody>
                  <a:tcPr/>
                </a:tc>
                <a:extLst>
                  <a:ext uri="{0D108BD9-81ED-4DB2-BD59-A6C34878D82A}">
                    <a16:rowId xmlns:a16="http://schemas.microsoft.com/office/drawing/2014/main" val="3548612591"/>
                  </a:ext>
                </a:extLst>
              </a:tr>
              <a:tr h="338758">
                <a:tc>
                  <a:txBody>
                    <a:bodyPr/>
                    <a:lstStyle/>
                    <a:p>
                      <a:r>
                        <a:rPr lang="en-US" dirty="0"/>
                        <a:t>Disorders/differences of sex development</a:t>
                      </a:r>
                      <a:endParaRPr lang="es-PR" dirty="0"/>
                    </a:p>
                  </a:txBody>
                  <a:tcPr/>
                </a:tc>
                <a:tc>
                  <a:txBody>
                    <a:bodyPr/>
                    <a:lstStyle/>
                    <a:p>
                      <a:r>
                        <a:rPr lang="es-PR" dirty="0"/>
                        <a:t>Intersex</a:t>
                      </a:r>
                    </a:p>
                  </a:txBody>
                  <a:tcPr/>
                </a:tc>
                <a:extLst>
                  <a:ext uri="{0D108BD9-81ED-4DB2-BD59-A6C34878D82A}">
                    <a16:rowId xmlns:a16="http://schemas.microsoft.com/office/drawing/2014/main" val="2302701462"/>
                  </a:ext>
                </a:extLst>
              </a:tr>
              <a:tr h="338758">
                <a:tc>
                  <a:txBody>
                    <a:bodyPr/>
                    <a:lstStyle/>
                    <a:p>
                      <a:r>
                        <a:rPr lang="en-US" dirty="0"/>
                        <a:t>Female-to-male (FTM) and Male-to-female (MTF)</a:t>
                      </a:r>
                      <a:endParaRPr lang="es-PR" dirty="0"/>
                    </a:p>
                  </a:txBody>
                  <a:tcPr/>
                </a:tc>
                <a:tc>
                  <a:txBody>
                    <a:bodyPr/>
                    <a:lstStyle/>
                    <a:p>
                      <a:r>
                        <a:rPr lang="de-DE" dirty="0"/>
                        <a:t>Transgender man and transgender woman</a:t>
                      </a:r>
                      <a:endParaRPr lang="es-PR" dirty="0"/>
                    </a:p>
                  </a:txBody>
                  <a:tcPr/>
                </a:tc>
                <a:extLst>
                  <a:ext uri="{0D108BD9-81ED-4DB2-BD59-A6C34878D82A}">
                    <a16:rowId xmlns:a16="http://schemas.microsoft.com/office/drawing/2014/main" val="2647299654"/>
                  </a:ext>
                </a:extLst>
              </a:tr>
              <a:tr h="338758">
                <a:tc>
                  <a:txBody>
                    <a:bodyPr/>
                    <a:lstStyle/>
                    <a:p>
                      <a:r>
                        <a:rPr lang="es-PR" dirty="0" err="1"/>
                        <a:t>Gender</a:t>
                      </a:r>
                      <a:r>
                        <a:rPr lang="es-PR" dirty="0"/>
                        <a:t> </a:t>
                      </a:r>
                      <a:r>
                        <a:rPr lang="es-PR" dirty="0" err="1"/>
                        <a:t>nonconforming</a:t>
                      </a:r>
                      <a:endParaRPr lang="es-PR" dirty="0"/>
                    </a:p>
                  </a:txBody>
                  <a:tcPr/>
                </a:tc>
                <a:tc>
                  <a:txBody>
                    <a:bodyPr/>
                    <a:lstStyle/>
                    <a:p>
                      <a:r>
                        <a:rPr lang="es-PR" dirty="0" err="1"/>
                        <a:t>Gender</a:t>
                      </a:r>
                      <a:r>
                        <a:rPr lang="es-PR" dirty="0"/>
                        <a:t> non-</a:t>
                      </a:r>
                      <a:r>
                        <a:rPr lang="es-PR" dirty="0" err="1"/>
                        <a:t>binary</a:t>
                      </a:r>
                      <a:endParaRPr lang="es-PR" dirty="0"/>
                    </a:p>
                  </a:txBody>
                  <a:tcPr/>
                </a:tc>
                <a:extLst>
                  <a:ext uri="{0D108BD9-81ED-4DB2-BD59-A6C34878D82A}">
                    <a16:rowId xmlns:a16="http://schemas.microsoft.com/office/drawing/2014/main" val="1337350062"/>
                  </a:ext>
                </a:extLst>
              </a:tr>
              <a:tr h="338758">
                <a:tc>
                  <a:txBody>
                    <a:bodyPr/>
                    <a:lstStyle/>
                    <a:p>
                      <a:r>
                        <a:rPr lang="es-PR" dirty="0" err="1"/>
                        <a:t>Hermaphrodite</a:t>
                      </a:r>
                      <a:r>
                        <a:rPr lang="es-PR" dirty="0"/>
                        <a:t>/</a:t>
                      </a:r>
                      <a:r>
                        <a:rPr lang="es-PR" dirty="0" err="1"/>
                        <a:t>Ambiguous</a:t>
                      </a:r>
                      <a:r>
                        <a:rPr lang="es-PR" dirty="0"/>
                        <a:t> genitalia</a:t>
                      </a:r>
                    </a:p>
                  </a:txBody>
                  <a:tcPr/>
                </a:tc>
                <a:tc>
                  <a:txBody>
                    <a:bodyPr/>
                    <a:lstStyle/>
                    <a:p>
                      <a:r>
                        <a:rPr lang="es-PR" dirty="0"/>
                        <a:t>Intersex</a:t>
                      </a:r>
                    </a:p>
                  </a:txBody>
                  <a:tcPr/>
                </a:tc>
                <a:extLst>
                  <a:ext uri="{0D108BD9-81ED-4DB2-BD59-A6C34878D82A}">
                    <a16:rowId xmlns:a16="http://schemas.microsoft.com/office/drawing/2014/main" val="2574066743"/>
                  </a:ext>
                </a:extLst>
              </a:tr>
              <a:tr h="338758">
                <a:tc>
                  <a:txBody>
                    <a:bodyPr/>
                    <a:lstStyle/>
                    <a:p>
                      <a:r>
                        <a:rPr lang="es-PR" dirty="0"/>
                        <a:t>Homosexual</a:t>
                      </a:r>
                    </a:p>
                  </a:txBody>
                  <a:tcPr/>
                </a:tc>
                <a:tc>
                  <a:txBody>
                    <a:bodyPr/>
                    <a:lstStyle/>
                    <a:p>
                      <a:r>
                        <a:rPr lang="es-PR" dirty="0"/>
                        <a:t>Gay </a:t>
                      </a:r>
                      <a:r>
                        <a:rPr lang="es-PR" dirty="0" err="1"/>
                        <a:t>or</a:t>
                      </a:r>
                      <a:r>
                        <a:rPr lang="es-PR" dirty="0"/>
                        <a:t> </a:t>
                      </a:r>
                      <a:r>
                        <a:rPr lang="es-PR" dirty="0" err="1"/>
                        <a:t>lesbian</a:t>
                      </a:r>
                      <a:endParaRPr lang="es-PR" dirty="0"/>
                    </a:p>
                  </a:txBody>
                  <a:tcPr/>
                </a:tc>
                <a:extLst>
                  <a:ext uri="{0D108BD9-81ED-4DB2-BD59-A6C34878D82A}">
                    <a16:rowId xmlns:a16="http://schemas.microsoft.com/office/drawing/2014/main" val="3273958428"/>
                  </a:ext>
                </a:extLst>
              </a:tr>
              <a:tr h="338758">
                <a:tc>
                  <a:txBody>
                    <a:bodyPr/>
                    <a:lstStyle/>
                    <a:p>
                      <a:r>
                        <a:rPr lang="es-PR" dirty="0"/>
                        <a:t>Legal </a:t>
                      </a:r>
                      <a:r>
                        <a:rPr lang="es-PR" dirty="0" err="1"/>
                        <a:t>name</a:t>
                      </a:r>
                      <a:endParaRPr lang="es-PR" dirty="0"/>
                    </a:p>
                  </a:txBody>
                  <a:tcPr/>
                </a:tc>
                <a:tc>
                  <a:txBody>
                    <a:bodyPr/>
                    <a:lstStyle/>
                    <a:p>
                      <a:r>
                        <a:rPr lang="en-US" dirty="0"/>
                        <a:t>Administrative name or Name on legal documents</a:t>
                      </a:r>
                      <a:endParaRPr lang="es-PR" dirty="0"/>
                    </a:p>
                  </a:txBody>
                  <a:tcPr/>
                </a:tc>
                <a:extLst>
                  <a:ext uri="{0D108BD9-81ED-4DB2-BD59-A6C34878D82A}">
                    <a16:rowId xmlns:a16="http://schemas.microsoft.com/office/drawing/2014/main" val="986904201"/>
                  </a:ext>
                </a:extLst>
              </a:tr>
              <a:tr h="338758">
                <a:tc>
                  <a:txBody>
                    <a:bodyPr/>
                    <a:lstStyle/>
                    <a:p>
                      <a:r>
                        <a:rPr lang="es-PR" dirty="0" err="1"/>
                        <a:t>Preferred</a:t>
                      </a:r>
                      <a:r>
                        <a:rPr lang="es-PR" dirty="0"/>
                        <a:t> </a:t>
                      </a:r>
                      <a:r>
                        <a:rPr lang="es-PR" dirty="0" err="1"/>
                        <a:t>name</a:t>
                      </a:r>
                      <a:endParaRPr lang="es-PR" dirty="0"/>
                    </a:p>
                  </a:txBody>
                  <a:tcPr/>
                </a:tc>
                <a:tc>
                  <a:txBody>
                    <a:bodyPr/>
                    <a:lstStyle/>
                    <a:p>
                      <a:r>
                        <a:rPr lang="en-US" dirty="0"/>
                        <a:t>Chosen name or Name used</a:t>
                      </a:r>
                      <a:endParaRPr lang="es-PR" dirty="0"/>
                    </a:p>
                  </a:txBody>
                  <a:tcPr/>
                </a:tc>
                <a:extLst>
                  <a:ext uri="{0D108BD9-81ED-4DB2-BD59-A6C34878D82A}">
                    <a16:rowId xmlns:a16="http://schemas.microsoft.com/office/drawing/2014/main" val="2345324525"/>
                  </a:ext>
                </a:extLst>
              </a:tr>
              <a:tr h="338758">
                <a:tc>
                  <a:txBody>
                    <a:bodyPr/>
                    <a:lstStyle/>
                    <a:p>
                      <a:r>
                        <a:rPr lang="es-PR" dirty="0" err="1"/>
                        <a:t>Preferred</a:t>
                      </a:r>
                      <a:r>
                        <a:rPr lang="es-PR" dirty="0"/>
                        <a:t> </a:t>
                      </a:r>
                      <a:r>
                        <a:rPr lang="es-PR" dirty="0" err="1"/>
                        <a:t>pronouns</a:t>
                      </a:r>
                      <a:endParaRPr lang="es-PR" dirty="0"/>
                    </a:p>
                  </a:txBody>
                  <a:tcPr/>
                </a:tc>
                <a:tc>
                  <a:txBody>
                    <a:bodyPr/>
                    <a:lstStyle/>
                    <a:p>
                      <a:r>
                        <a:rPr lang="es-PR" dirty="0" err="1"/>
                        <a:t>Pronouns</a:t>
                      </a:r>
                      <a:endParaRPr lang="es-PR" dirty="0"/>
                    </a:p>
                  </a:txBody>
                  <a:tcPr/>
                </a:tc>
                <a:extLst>
                  <a:ext uri="{0D108BD9-81ED-4DB2-BD59-A6C34878D82A}">
                    <a16:rowId xmlns:a16="http://schemas.microsoft.com/office/drawing/2014/main" val="341031754"/>
                  </a:ext>
                </a:extLst>
              </a:tr>
              <a:tr h="338758">
                <a:tc>
                  <a:txBody>
                    <a:bodyPr/>
                    <a:lstStyle/>
                    <a:p>
                      <a:r>
                        <a:rPr lang="es-PR" dirty="0"/>
                        <a:t>Sex </a:t>
                      </a:r>
                      <a:r>
                        <a:rPr lang="es-PR" dirty="0" err="1"/>
                        <a:t>change</a:t>
                      </a:r>
                      <a:r>
                        <a:rPr lang="es-PR" dirty="0"/>
                        <a:t>/Sex </a:t>
                      </a:r>
                      <a:r>
                        <a:rPr lang="es-PR" dirty="0" err="1"/>
                        <a:t>reassignment</a:t>
                      </a:r>
                      <a:r>
                        <a:rPr lang="es-PR" dirty="0"/>
                        <a:t> </a:t>
                      </a:r>
                      <a:r>
                        <a:rPr lang="es-PR" dirty="0" err="1"/>
                        <a:t>surgery</a:t>
                      </a:r>
                      <a:r>
                        <a:rPr lang="es-PR" dirty="0"/>
                        <a:t>/</a:t>
                      </a:r>
                      <a:r>
                        <a:rPr lang="es-PR" dirty="0" err="1"/>
                        <a:t>Gender</a:t>
                      </a:r>
                      <a:r>
                        <a:rPr lang="es-PR" dirty="0"/>
                        <a:t> </a:t>
                      </a:r>
                      <a:r>
                        <a:rPr lang="es-PR" dirty="0" err="1"/>
                        <a:t>reconstruction</a:t>
                      </a:r>
                      <a:r>
                        <a:rPr lang="es-PR" dirty="0"/>
                        <a:t> </a:t>
                      </a:r>
                      <a:r>
                        <a:rPr lang="es-PR" dirty="0" err="1"/>
                        <a:t>surgery</a:t>
                      </a:r>
                      <a:endParaRPr lang="es-PR" dirty="0"/>
                    </a:p>
                  </a:txBody>
                  <a:tcPr/>
                </a:tc>
                <a:tc>
                  <a:txBody>
                    <a:bodyPr/>
                    <a:lstStyle/>
                    <a:p>
                      <a:r>
                        <a:rPr lang="es-PR" dirty="0" err="1"/>
                        <a:t>Gender-affirming</a:t>
                      </a:r>
                      <a:r>
                        <a:rPr lang="es-PR" dirty="0"/>
                        <a:t> </a:t>
                      </a:r>
                      <a:r>
                        <a:rPr lang="es-PR" dirty="0" err="1"/>
                        <a:t>surgery</a:t>
                      </a:r>
                      <a:endParaRPr lang="es-PR" dirty="0"/>
                    </a:p>
                  </a:txBody>
                  <a:tcPr/>
                </a:tc>
                <a:extLst>
                  <a:ext uri="{0D108BD9-81ED-4DB2-BD59-A6C34878D82A}">
                    <a16:rowId xmlns:a16="http://schemas.microsoft.com/office/drawing/2014/main" val="1964607476"/>
                  </a:ext>
                </a:extLst>
              </a:tr>
              <a:tr h="338758">
                <a:tc>
                  <a:txBody>
                    <a:bodyPr/>
                    <a:lstStyle/>
                    <a:p>
                      <a:r>
                        <a:rPr lang="es-PR" dirty="0"/>
                        <a:t>Sexual </a:t>
                      </a:r>
                      <a:r>
                        <a:rPr lang="es-PR" dirty="0" err="1"/>
                        <a:t>preference</a:t>
                      </a:r>
                      <a:r>
                        <a:rPr lang="es-PR" dirty="0"/>
                        <a:t>/</a:t>
                      </a:r>
                      <a:r>
                        <a:rPr lang="es-PR" dirty="0" err="1"/>
                        <a:t>lifestyle</a:t>
                      </a:r>
                      <a:endParaRPr lang="es-PR" dirty="0"/>
                    </a:p>
                  </a:txBody>
                  <a:tcPr/>
                </a:tc>
                <a:tc>
                  <a:txBody>
                    <a:bodyPr/>
                    <a:lstStyle/>
                    <a:p>
                      <a:r>
                        <a:rPr lang="es-PR" dirty="0"/>
                        <a:t>Sexual </a:t>
                      </a:r>
                      <a:r>
                        <a:rPr lang="es-PR" dirty="0" err="1"/>
                        <a:t>orientation</a:t>
                      </a:r>
                      <a:endParaRPr lang="es-PR" dirty="0"/>
                    </a:p>
                  </a:txBody>
                  <a:tcPr/>
                </a:tc>
                <a:extLst>
                  <a:ext uri="{0D108BD9-81ED-4DB2-BD59-A6C34878D82A}">
                    <a16:rowId xmlns:a16="http://schemas.microsoft.com/office/drawing/2014/main" val="3470479174"/>
                  </a:ext>
                </a:extLst>
              </a:tr>
              <a:tr h="338758">
                <a:tc>
                  <a:txBody>
                    <a:bodyPr/>
                    <a:lstStyle/>
                    <a:p>
                      <a:r>
                        <a:rPr lang="es-PR" dirty="0" err="1"/>
                        <a:t>Transgendered</a:t>
                      </a:r>
                      <a:endParaRPr lang="es-PR" dirty="0"/>
                    </a:p>
                  </a:txBody>
                  <a:tcPr/>
                </a:tc>
                <a:tc>
                  <a:txBody>
                    <a:bodyPr/>
                    <a:lstStyle/>
                    <a:p>
                      <a:r>
                        <a:rPr lang="es-PR" dirty="0" err="1"/>
                        <a:t>Transgender</a:t>
                      </a:r>
                      <a:endParaRPr lang="es-PR" dirty="0"/>
                    </a:p>
                  </a:txBody>
                  <a:tcPr/>
                </a:tc>
                <a:extLst>
                  <a:ext uri="{0D108BD9-81ED-4DB2-BD59-A6C34878D82A}">
                    <a16:rowId xmlns:a16="http://schemas.microsoft.com/office/drawing/2014/main" val="3522757739"/>
                  </a:ext>
                </a:extLst>
              </a:tr>
            </a:tbl>
          </a:graphicData>
        </a:graphic>
      </p:graphicFrame>
    </p:spTree>
    <p:extLst>
      <p:ext uri="{BB962C8B-B14F-4D97-AF65-F5344CB8AC3E}">
        <p14:creationId xmlns:p14="http://schemas.microsoft.com/office/powerpoint/2010/main" val="2499641128"/>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3614" y="291997"/>
            <a:ext cx="10396538" cy="1152526"/>
          </a:xfrm>
          <a:prstGeom prst="rect">
            <a:avLst/>
          </a:prstGeom>
        </p:spPr>
        <p:txBody>
          <a:bodyPr>
            <a:normAutofit/>
          </a:bodyPr>
          <a:lstStyle/>
          <a:p>
            <a:r>
              <a:rPr lang="en-US" sz="4000" b="1" cap="all" dirty="0"/>
              <a:t>Barriers to Care of LGBTQ+  Patients</a:t>
            </a:r>
          </a:p>
        </p:txBody>
      </p:sp>
      <p:sp>
        <p:nvSpPr>
          <p:cNvPr id="3" name="Content Placeholder 2"/>
          <p:cNvSpPr>
            <a:spLocks noGrp="1"/>
          </p:cNvSpPr>
          <p:nvPr>
            <p:ph sz="quarter" idx="4294967295"/>
          </p:nvPr>
        </p:nvSpPr>
        <p:spPr>
          <a:xfrm>
            <a:off x="578841" y="868260"/>
            <a:ext cx="10394950" cy="3311525"/>
          </a:xfrm>
          <a:prstGeom prst="rect">
            <a:avLst/>
          </a:prstGeom>
        </p:spPr>
        <p:txBody>
          <a:bodyPr>
            <a:noAutofit/>
          </a:bodyPr>
          <a:lstStyle/>
          <a:p>
            <a:pPr marL="0" indent="0">
              <a:buNone/>
            </a:pPr>
            <a:endParaRPr lang="en-US" sz="1600" dirty="0">
              <a:latin typeface="Calibri" panose="020F0502020204030204" pitchFamily="34" charset="0"/>
              <a:cs typeface="Calibri" panose="020F0502020204030204" pitchFamily="34" charset="0"/>
            </a:endParaRPr>
          </a:p>
          <a:p>
            <a:pPr marL="0" indent="0">
              <a:buNone/>
            </a:pPr>
            <a:endParaRPr lang="en-US" sz="1600" cap="none" dirty="0">
              <a:latin typeface="Calibri" panose="020F0502020204030204" pitchFamily="34" charset="0"/>
              <a:cs typeface="Calibri" panose="020F0502020204030204" pitchFamily="34" charset="0"/>
            </a:endParaRPr>
          </a:p>
          <a:p>
            <a:pPr algn="just"/>
            <a:r>
              <a:rPr lang="en-US" cap="none" dirty="0">
                <a:solidFill>
                  <a:srgbClr val="C00000"/>
                </a:solidFill>
                <a:latin typeface="Calibri" panose="020F0502020204030204" pitchFamily="34" charset="0"/>
                <a:cs typeface="Calibri" panose="020F0502020204030204" pitchFamily="34" charset="0"/>
              </a:rPr>
              <a:t>Limited Access </a:t>
            </a:r>
            <a:r>
              <a:rPr lang="en-US" cap="none" dirty="0">
                <a:latin typeface="Calibri" panose="020F0502020204030204" pitchFamily="34" charset="0"/>
                <a:cs typeface="Calibri" panose="020F0502020204030204" pitchFamily="34" charset="0"/>
              </a:rPr>
              <a:t>– </a:t>
            </a:r>
            <a:r>
              <a:rPr lang="en-US" sz="1800" cap="none" dirty="0">
                <a:latin typeface="Calibri" panose="020F0502020204030204" pitchFamily="34" charset="0"/>
                <a:cs typeface="Calibri" panose="020F0502020204030204" pitchFamily="34" charset="0"/>
              </a:rPr>
              <a:t>LGBT+ people are less likely to have health insurance, either because they have been rejected by their families when they are young, or because they are unemployed or homeless, or because they require services that are not available to them even when they have health insurance.</a:t>
            </a:r>
          </a:p>
          <a:p>
            <a:pPr algn="just"/>
            <a:r>
              <a:rPr lang="en-US" cap="none" dirty="0">
                <a:solidFill>
                  <a:srgbClr val="C00000"/>
                </a:solidFill>
                <a:latin typeface="Calibri" panose="020F0502020204030204" pitchFamily="34" charset="0"/>
                <a:cs typeface="Calibri" panose="020F0502020204030204" pitchFamily="34" charset="0"/>
              </a:rPr>
              <a:t>Negative Experiences </a:t>
            </a:r>
            <a:r>
              <a:rPr lang="en-US" cap="none" dirty="0">
                <a:latin typeface="Calibri" panose="020F0502020204030204" pitchFamily="34" charset="0"/>
                <a:cs typeface="Calibri" panose="020F0502020204030204" pitchFamily="34" charset="0"/>
              </a:rPr>
              <a:t>- </a:t>
            </a:r>
            <a:r>
              <a:rPr lang="en-US" sz="1800" cap="none" dirty="0">
                <a:latin typeface="Calibri" panose="020F0502020204030204" pitchFamily="34" charset="0"/>
                <a:cs typeface="Calibri" panose="020F0502020204030204" pitchFamily="34" charset="0"/>
              </a:rPr>
              <a:t>They may experience discrimination or prejudice from health care staff when seeking health care, services, help... Bad experiences with inadequately-trained professionals are a big reason why LGBTQ+  people do not seek medical care; many also report that they look for clues when arriving at a health care facility, such as the way they are greeted by staff, whether non-discrimination policies are posted in public areas, or if there are single occupancy or gender-neutral bathrooms. There are so many bias in many scenarios (e.g. Dress Code – binary ones; language used in the classroom; disrespectful treatment…)</a:t>
            </a:r>
          </a:p>
          <a:p>
            <a:pPr algn="just"/>
            <a:r>
              <a:rPr lang="en-US" cap="none" dirty="0">
                <a:solidFill>
                  <a:srgbClr val="C00000"/>
                </a:solidFill>
                <a:latin typeface="Calibri" panose="020F0502020204030204" pitchFamily="34" charset="0"/>
                <a:cs typeface="Calibri" panose="020F0502020204030204" pitchFamily="34" charset="0"/>
              </a:rPr>
              <a:t>Lack of Knowledge </a:t>
            </a:r>
            <a:r>
              <a:rPr lang="en-US" cap="none" dirty="0">
                <a:latin typeface="Calibri" panose="020F0502020204030204" pitchFamily="34" charset="0"/>
                <a:cs typeface="Calibri" panose="020F0502020204030204" pitchFamily="34" charset="0"/>
              </a:rPr>
              <a:t>– </a:t>
            </a:r>
            <a:r>
              <a:rPr lang="en-US" sz="1800" cap="none" dirty="0">
                <a:latin typeface="Calibri" panose="020F0502020204030204" pitchFamily="34" charset="0"/>
                <a:cs typeface="Calibri" panose="020F0502020204030204" pitchFamily="34" charset="0"/>
              </a:rPr>
              <a:t>LGBTQ+ people sometimes discover that providers do not have knowledge or experience in caring for them. These barriers present a challenge for LGBTQ+ individuals and health care/services/academic staff throughout the nation. The good news is that overcoming them does not require extensive training or highly technical expertise.  </a:t>
            </a:r>
          </a:p>
        </p:txBody>
      </p:sp>
    </p:spTree>
    <p:extLst>
      <p:ext uri="{BB962C8B-B14F-4D97-AF65-F5344CB8AC3E}">
        <p14:creationId xmlns:p14="http://schemas.microsoft.com/office/powerpoint/2010/main" val="34315467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7798" y="217902"/>
            <a:ext cx="10398125" cy="1150937"/>
          </a:xfrm>
          <a:prstGeom prst="rect">
            <a:avLst/>
          </a:prstGeom>
        </p:spPr>
        <p:txBody>
          <a:bodyPr>
            <a:noAutofit/>
          </a:bodyPr>
          <a:lstStyle/>
          <a:p>
            <a:r>
              <a:rPr lang="en-US" sz="4800" b="1" cap="all" dirty="0"/>
              <a:t>Health Care Providers as Advocates</a:t>
            </a:r>
            <a:br>
              <a:rPr lang="en-US" sz="4800" b="1" cap="all" dirty="0"/>
            </a:br>
            <a:endParaRPr lang="en-US" sz="4800" b="1" cap="all" dirty="0"/>
          </a:p>
        </p:txBody>
      </p:sp>
      <p:sp>
        <p:nvSpPr>
          <p:cNvPr id="4" name="Content Placeholder 3">
            <a:extLst>
              <a:ext uri="{FF2B5EF4-FFF2-40B4-BE49-F238E27FC236}">
                <a16:creationId xmlns:a16="http://schemas.microsoft.com/office/drawing/2014/main" id="{84CB4906-B790-4B18-A6B8-C5FD2109D87C}"/>
              </a:ext>
            </a:extLst>
          </p:cNvPr>
          <p:cNvSpPr txBox="1">
            <a:spLocks noGrp="1"/>
          </p:cNvSpPr>
          <p:nvPr>
            <p:ph sz="quarter" idx="4294967295"/>
          </p:nvPr>
        </p:nvSpPr>
        <p:spPr>
          <a:xfrm>
            <a:off x="935107" y="925305"/>
            <a:ext cx="10752137" cy="6287875"/>
          </a:xfrm>
          <a:prstGeom prst="rect">
            <a:avLst/>
          </a:prstGeom>
          <a:noFill/>
        </p:spPr>
        <p:txBody>
          <a:bodyPr wrap="square" rtlCol="0">
            <a:spAutoFit/>
          </a:bodyPr>
          <a:lstStyle/>
          <a:p>
            <a:pPr marL="0" indent="0">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517525" indent="-457200" algn="just"/>
            <a:r>
              <a:rPr lang="en-US" dirty="0">
                <a:ea typeface="Open Sans" panose="020B0606030504020204" pitchFamily="34" charset="0"/>
                <a:cs typeface="Open Sans" panose="020B0606030504020204" pitchFamily="34" charset="0"/>
              </a:rPr>
              <a:t>To be an advocate is part of our mission as a health care professional. </a:t>
            </a:r>
          </a:p>
          <a:p>
            <a:pPr marL="60325" indent="0" algn="just">
              <a:buNone/>
            </a:pPr>
            <a:endParaRPr lang="en-US" sz="1400" dirty="0">
              <a:ea typeface="Open Sans" panose="020B0606030504020204" pitchFamily="34" charset="0"/>
              <a:cs typeface="Open Sans" panose="020B0606030504020204" pitchFamily="34" charset="0"/>
            </a:endParaRPr>
          </a:p>
          <a:p>
            <a:pPr marL="517525" indent="-457200" algn="just"/>
            <a:r>
              <a:rPr lang="en-US" dirty="0">
                <a:ea typeface="Open Sans" panose="020B0606030504020204" pitchFamily="34" charset="0"/>
                <a:cs typeface="Open Sans" panose="020B0606030504020204" pitchFamily="34" charset="0"/>
              </a:rPr>
              <a:t>“Medical education does not exist to teach individuals how to make a living, but to empower them to protect the health of the public”.</a:t>
            </a:r>
          </a:p>
          <a:p>
            <a:pPr marL="60325" indent="0" algn="just">
              <a:buNone/>
            </a:pPr>
            <a:endParaRPr lang="en-US" sz="1400" dirty="0">
              <a:ea typeface="Open Sans" panose="020B0606030504020204" pitchFamily="34" charset="0"/>
              <a:cs typeface="Open Sans" panose="020B0606030504020204" pitchFamily="34" charset="0"/>
            </a:endParaRPr>
          </a:p>
          <a:p>
            <a:pPr marL="517525" indent="-457200" algn="just"/>
            <a:r>
              <a:rPr lang="en-US" dirty="0">
                <a:ea typeface="Open Sans" panose="020B0606030504020204" pitchFamily="34" charset="0"/>
                <a:cs typeface="Open Sans" panose="020B0606030504020204" pitchFamily="34" charset="0"/>
              </a:rPr>
              <a:t>Defining an advocate: a person who argues for or support a cause or policy, for their community, patient and a  cause.</a:t>
            </a:r>
          </a:p>
          <a:p>
            <a:pPr marL="60325" indent="0" algn="just">
              <a:buNone/>
            </a:pPr>
            <a:endParaRPr lang="en-US" sz="1400" dirty="0">
              <a:ea typeface="Open Sans" panose="020B0606030504020204" pitchFamily="34" charset="0"/>
              <a:cs typeface="Open Sans" panose="020B0606030504020204" pitchFamily="34" charset="0"/>
            </a:endParaRPr>
          </a:p>
          <a:p>
            <a:pPr marL="517525" indent="-457200" algn="just"/>
            <a:r>
              <a:rPr lang="en-US" dirty="0">
                <a:ea typeface="Open Sans" panose="020B0606030504020204" pitchFamily="34" charset="0"/>
                <a:cs typeface="Open Sans" panose="020B0606030504020204" pitchFamily="34" charset="0"/>
              </a:rPr>
              <a:t>Therefore, a health care professional must understand the social determinants of health, know their community and its needs to guide the support and changes in the community.</a:t>
            </a:r>
          </a:p>
          <a:p>
            <a:pPr marL="517525" indent="-457200"/>
            <a:endParaRPr lang="en-US" dirty="0"/>
          </a:p>
          <a:p>
            <a:pPr marL="0" indent="0">
              <a:buNone/>
            </a:pPr>
            <a:endParaRPr lang="en-US" dirty="0"/>
          </a:p>
        </p:txBody>
      </p:sp>
    </p:spTree>
    <p:extLst>
      <p:ext uri="{BB962C8B-B14F-4D97-AF65-F5344CB8AC3E}">
        <p14:creationId xmlns:p14="http://schemas.microsoft.com/office/powerpoint/2010/main" val="2875363903"/>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8660" y="160268"/>
            <a:ext cx="11660697" cy="1150938"/>
          </a:xfrm>
          <a:prstGeom prst="rect">
            <a:avLst/>
          </a:prstGeom>
        </p:spPr>
        <p:txBody>
          <a:bodyPr>
            <a:normAutofit fontScale="90000"/>
          </a:bodyPr>
          <a:lstStyle/>
          <a:p>
            <a:r>
              <a:rPr lang="en-US" b="1" dirty="0"/>
              <a:t>HEALTH EQUITY (LET’S RENAME IT : HEALTH JUSTICE)</a:t>
            </a:r>
            <a:br>
              <a:rPr lang="en-US" dirty="0"/>
            </a:br>
            <a:endParaRPr lang="en-US" dirty="0"/>
          </a:p>
        </p:txBody>
      </p:sp>
      <p:sp>
        <p:nvSpPr>
          <p:cNvPr id="4" name="Content Placeholder 3">
            <a:extLst>
              <a:ext uri="{FF2B5EF4-FFF2-40B4-BE49-F238E27FC236}">
                <a16:creationId xmlns:a16="http://schemas.microsoft.com/office/drawing/2014/main" id="{A638ACD1-241F-4D5A-9250-4C9852E40F2F}"/>
              </a:ext>
            </a:extLst>
          </p:cNvPr>
          <p:cNvSpPr txBox="1">
            <a:spLocks noGrp="1"/>
          </p:cNvSpPr>
          <p:nvPr>
            <p:ph sz="quarter" idx="4294967295"/>
          </p:nvPr>
        </p:nvSpPr>
        <p:spPr>
          <a:xfrm>
            <a:off x="996191" y="572190"/>
            <a:ext cx="10748962" cy="5941114"/>
          </a:xfrm>
          <a:prstGeom prst="rect">
            <a:avLst/>
          </a:prstGeom>
          <a:noFill/>
        </p:spPr>
        <p:txBody>
          <a:bodyPr wrap="square" rtlCol="0">
            <a:spAutoFit/>
          </a:bodyPr>
          <a:lstStyle/>
          <a:p>
            <a:pPr marL="0" indent="0">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396875" indent="-396875" algn="just"/>
            <a:r>
              <a:rPr lang="en-US" i="0" dirty="0">
                <a:solidFill>
                  <a:srgbClr val="393D40"/>
                </a:solidFill>
                <a:effectLst/>
                <a:latin typeface="Arial Narrow" panose="020B0606020202030204" pitchFamily="34" charset="0"/>
              </a:rPr>
              <a:t>Health equity generally refers to individuals achieving their highest level of health through the elimination of disparities in health and health care.</a:t>
            </a:r>
          </a:p>
          <a:p>
            <a:pPr marL="396875" indent="-396875">
              <a:buNone/>
            </a:pPr>
            <a:endParaRPr lang="en-US" sz="2000" i="0" dirty="0">
              <a:solidFill>
                <a:srgbClr val="393D40"/>
              </a:solidFill>
              <a:effectLst/>
              <a:latin typeface="Arial Narrow" panose="020B0606020202030204" pitchFamily="34" charset="0"/>
            </a:endParaRPr>
          </a:p>
          <a:p>
            <a:pPr marL="396875" indent="-396875" algn="just"/>
            <a:r>
              <a:rPr lang="en-US" b="1" dirty="0">
                <a:solidFill>
                  <a:srgbClr val="393D40"/>
                </a:solidFill>
                <a:latin typeface="Arial Narrow" panose="020B0606020202030204" pitchFamily="34" charset="0"/>
                <a:ea typeface="Open Sans" panose="020B0606030504020204" pitchFamily="34" charset="0"/>
                <a:cs typeface="Open Sans" panose="020B0606030504020204" pitchFamily="34" charset="0"/>
              </a:rPr>
              <a:t>Healthy People 2020: </a:t>
            </a:r>
            <a:r>
              <a:rPr lang="en-US" b="0" i="0" dirty="0">
                <a:solidFill>
                  <a:srgbClr val="393D40"/>
                </a:solidFill>
                <a:effectLst/>
                <a:latin typeface="Arial Narrow" panose="020B0606020202030204" pitchFamily="34" charset="0"/>
              </a:rPr>
              <a:t>defines health equity as the attainment of the highest level of health for all people, and notes that it requires valuing everyone equally with focused and ongoing societal efforts to address avoidable inequalities, historical and contemporary injustices, and health and health care disparities.</a:t>
            </a:r>
          </a:p>
          <a:p>
            <a:pPr marL="0" indent="0">
              <a:buNone/>
            </a:pPr>
            <a:endParaRPr lang="en-US" sz="2000" dirty="0">
              <a:solidFill>
                <a:srgbClr val="393D40"/>
              </a:solidFill>
              <a:latin typeface="Arial Narrow" panose="020B0606020202030204" pitchFamily="34" charset="0"/>
              <a:ea typeface="Open Sans" panose="020B0606030504020204" pitchFamily="34" charset="0"/>
              <a:cs typeface="Open Sans" panose="020B0606030504020204" pitchFamily="34" charset="0"/>
            </a:endParaRPr>
          </a:p>
          <a:p>
            <a:pPr marL="396875" indent="-396875" algn="just"/>
            <a:r>
              <a:rPr lang="en-US" b="1" dirty="0">
                <a:solidFill>
                  <a:srgbClr val="393D40"/>
                </a:solidFill>
                <a:latin typeface="Arial Narrow" panose="020B0606020202030204" pitchFamily="34" charset="0"/>
                <a:ea typeface="Open Sans" panose="020B0606030504020204" pitchFamily="34" charset="0"/>
                <a:cs typeface="Open Sans" panose="020B0606030504020204" pitchFamily="34" charset="0"/>
              </a:rPr>
              <a:t>CDC</a:t>
            </a:r>
            <a:r>
              <a:rPr lang="en-US" dirty="0">
                <a:solidFill>
                  <a:srgbClr val="393D40"/>
                </a:solidFill>
                <a:latin typeface="Arial Narrow" panose="020B0606020202030204" pitchFamily="34" charset="0"/>
                <a:ea typeface="Open Sans" panose="020B0606030504020204" pitchFamily="34" charset="0"/>
                <a:cs typeface="Open Sans" panose="020B0606030504020204" pitchFamily="34" charset="0"/>
              </a:rPr>
              <a:t>:</a:t>
            </a:r>
            <a:r>
              <a:rPr lang="en-US" dirty="0">
                <a:solidFill>
                  <a:srgbClr val="0075C9"/>
                </a:solidFill>
                <a:latin typeface="Arial Narrow" panose="020B0606020202030204" pitchFamily="34" charset="0"/>
              </a:rPr>
              <a:t> </a:t>
            </a:r>
            <a:r>
              <a:rPr lang="en-US" b="0" i="0" dirty="0">
                <a:solidFill>
                  <a:srgbClr val="393D40"/>
                </a:solidFill>
                <a:effectLst/>
                <a:latin typeface="Arial Narrow" panose="020B0606020202030204" pitchFamily="34" charset="0"/>
              </a:rPr>
              <a:t>defines the achievement of health equity as when every person has the opportunity to “attain his or her full health potential” and no one is “disadvantaged from achieving this potential because of social position or other socially determined circumstances.”</a:t>
            </a:r>
            <a:endParaRPr lang="en-US" b="1" dirty="0">
              <a:solidFill>
                <a:srgbClr val="393D40"/>
              </a:solidFill>
              <a:latin typeface="Arial Narrow" panose="020B060602020203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17841960"/>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17907" y="199108"/>
            <a:ext cx="7138988" cy="1152525"/>
          </a:xfrm>
          <a:prstGeom prst="rect">
            <a:avLst/>
          </a:prstGeom>
        </p:spPr>
        <p:txBody>
          <a:bodyPr/>
          <a:lstStyle/>
          <a:p>
            <a:r>
              <a:rPr lang="en-US" b="1" cap="all" dirty="0"/>
              <a:t>What are we looking for?</a:t>
            </a:r>
          </a:p>
        </p:txBody>
      </p:sp>
      <p:pic>
        <p:nvPicPr>
          <p:cNvPr id="1026" name="Picture 2" descr="Environmental Equity Vs. Environmental Justice: What's the Difference? —  Mobilize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187" y="729932"/>
            <a:ext cx="9419303" cy="6097430"/>
          </a:xfrm>
          <a:prstGeom prst="rect">
            <a:avLst/>
          </a:prstGeom>
          <a:noFill/>
          <a:ln cmpd="sng">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638816"/>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8234" y="400326"/>
            <a:ext cx="11058525" cy="1152525"/>
          </a:xfrm>
          <a:prstGeom prst="rect">
            <a:avLst/>
          </a:prstGeom>
        </p:spPr>
        <p:txBody>
          <a:bodyPr>
            <a:normAutofit fontScale="90000"/>
          </a:bodyPr>
          <a:lstStyle/>
          <a:p>
            <a:pPr algn="ctr"/>
            <a:r>
              <a:rPr lang="en-US" sz="4400" b="1" cap="all" dirty="0"/>
              <a:t>What can we do as health professionals to promote health JUSTICE?</a:t>
            </a:r>
            <a:br>
              <a:rPr lang="en-US" b="1" cap="all" dirty="0"/>
            </a:br>
            <a:endParaRPr lang="en-US" b="1" cap="all" dirty="0"/>
          </a:p>
        </p:txBody>
      </p:sp>
      <p:sp>
        <p:nvSpPr>
          <p:cNvPr id="4" name="Content Placeholder 3">
            <a:extLst>
              <a:ext uri="{FF2B5EF4-FFF2-40B4-BE49-F238E27FC236}">
                <a16:creationId xmlns:a16="http://schemas.microsoft.com/office/drawing/2014/main" id="{83E60B32-9EFA-4D29-9120-21E420E4C664}"/>
              </a:ext>
            </a:extLst>
          </p:cNvPr>
          <p:cNvSpPr txBox="1">
            <a:spLocks noGrp="1"/>
          </p:cNvSpPr>
          <p:nvPr>
            <p:ph sz="quarter" idx="4294967295"/>
          </p:nvPr>
        </p:nvSpPr>
        <p:spPr>
          <a:xfrm>
            <a:off x="601409" y="1925566"/>
            <a:ext cx="5589841" cy="3919022"/>
          </a:xfrm>
          <a:prstGeom prst="rect">
            <a:avLst/>
          </a:prstGeom>
          <a:noFill/>
        </p:spPr>
        <p:txBody>
          <a:bodyPr wrap="square" rtlCol="0">
            <a:spAutoFit/>
          </a:bodyPr>
          <a:lstStyle/>
          <a:p>
            <a:pPr marL="342900" indent="-342900"/>
            <a:r>
              <a:rPr lang="en-US" sz="3200" cap="all" dirty="0">
                <a:latin typeface="Open Sans" panose="020B0606030504020204" pitchFamily="34" charset="0"/>
                <a:ea typeface="Open Sans" panose="020B0606030504020204" pitchFamily="34" charset="0"/>
                <a:cs typeface="Open Sans" panose="020B0606030504020204" pitchFamily="34" charset="0"/>
              </a:rPr>
              <a:t>Clinical activities: </a:t>
            </a:r>
          </a:p>
          <a:p>
            <a:pPr marL="569913" indent="-284163">
              <a:buSzPct val="100000"/>
              <a:buFont typeface="Wingdings" panose="05000000000000000000" pitchFamily="2" charset="2"/>
              <a:buChar char="Ø"/>
            </a:pPr>
            <a:r>
              <a:rPr lang="en-US" sz="2200" cap="all" dirty="0">
                <a:ea typeface="Open Sans" panose="020B0606030504020204" pitchFamily="34" charset="0"/>
                <a:cs typeface="Open Sans" panose="020B0606030504020204" pitchFamily="34" charset="0"/>
              </a:rPr>
              <a:t>Recognize, avoid and address bias (cultural, racial, sex, age)</a:t>
            </a:r>
          </a:p>
          <a:p>
            <a:pPr marL="569913" indent="-284163">
              <a:buSzPct val="100000"/>
              <a:buFont typeface="Wingdings" panose="05000000000000000000" pitchFamily="2" charset="2"/>
              <a:buChar char="Ø"/>
            </a:pPr>
            <a:r>
              <a:rPr lang="en-US" sz="2200" cap="all" dirty="0">
                <a:ea typeface="Open Sans" panose="020B0606030504020204" pitchFamily="34" charset="0"/>
                <a:cs typeface="Open Sans" panose="020B0606030504020204" pitchFamily="34" charset="0"/>
              </a:rPr>
              <a:t>Express compassion (do not blame the victims)</a:t>
            </a:r>
          </a:p>
          <a:p>
            <a:pPr marL="569913" indent="-284163">
              <a:buSzPct val="100000"/>
              <a:buFont typeface="Wingdings" panose="05000000000000000000" pitchFamily="2" charset="2"/>
              <a:buChar char="Ø"/>
            </a:pPr>
            <a:r>
              <a:rPr lang="en-US" sz="2200" cap="all" dirty="0">
                <a:ea typeface="Open Sans" panose="020B0606030504020204" pitchFamily="34" charset="0"/>
                <a:cs typeface="Open Sans" panose="020B0606030504020204" pitchFamily="34" charset="0"/>
              </a:rPr>
              <a:t>Screen for socioeconomic factors.</a:t>
            </a:r>
          </a:p>
          <a:p>
            <a:pPr marL="569913" indent="-284163">
              <a:buSzPct val="100000"/>
              <a:buFont typeface="Wingdings" panose="05000000000000000000" pitchFamily="2" charset="2"/>
              <a:buChar char="Ø"/>
            </a:pPr>
            <a:r>
              <a:rPr lang="en-US" sz="2200" cap="all" dirty="0">
                <a:ea typeface="Open Sans" panose="020B0606030504020204" pitchFamily="34" charset="0"/>
                <a:cs typeface="Open Sans" panose="020B0606030504020204" pitchFamily="34" charset="0"/>
              </a:rPr>
              <a:t>Coordinate with interdisciplinary teams</a:t>
            </a:r>
          </a:p>
          <a:p>
            <a:pPr marL="569913" indent="-284163">
              <a:buSzPct val="100000"/>
              <a:buFont typeface="Wingdings" panose="05000000000000000000" pitchFamily="2" charset="2"/>
              <a:buChar char="Ø"/>
            </a:pPr>
            <a:r>
              <a:rPr lang="en-US" sz="2200" cap="all" dirty="0">
                <a:ea typeface="Open Sans" panose="020B0606030504020204" pitchFamily="34" charset="0"/>
                <a:cs typeface="Open Sans" panose="020B0606030504020204" pitchFamily="34" charset="0"/>
              </a:rPr>
              <a:t>Refer patients to community resources.</a:t>
            </a:r>
          </a:p>
        </p:txBody>
      </p:sp>
      <p:sp>
        <p:nvSpPr>
          <p:cNvPr id="7" name="TextBox 6"/>
          <p:cNvSpPr txBox="1"/>
          <p:nvPr/>
        </p:nvSpPr>
        <p:spPr>
          <a:xfrm>
            <a:off x="6353483" y="1789134"/>
            <a:ext cx="5162550" cy="3762056"/>
          </a:xfrm>
          <a:prstGeom prst="rect">
            <a:avLst/>
          </a:prstGeom>
          <a:noFill/>
        </p:spPr>
        <p:txBody>
          <a:bodyPr wrap="square" rtlCol="0">
            <a:spAutoFit/>
          </a:bodyPr>
          <a:lstStyle/>
          <a:p>
            <a:pPr marL="342900" lvl="0" indent="-342900" defTabSz="914400">
              <a:lnSpc>
                <a:spcPct val="120000"/>
              </a:lnSpc>
              <a:spcBef>
                <a:spcPts val="1000"/>
              </a:spcBef>
              <a:buSzPct val="100000"/>
              <a:buFont typeface="Arial" panose="020B0604020202020204" pitchFamily="34" charset="0"/>
              <a:buChar char="•"/>
            </a:pPr>
            <a:r>
              <a:rPr lang="en-US" sz="3200" cap="all" dirty="0">
                <a:solidFill>
                  <a:prstClr val="black"/>
                </a:solidFill>
                <a:latin typeface="Open Sans" panose="020B0606030504020204" pitchFamily="34" charset="0"/>
                <a:ea typeface="Open Sans" panose="020B0606030504020204" pitchFamily="34" charset="0"/>
                <a:cs typeface="Open Sans" panose="020B0606030504020204" pitchFamily="34" charset="0"/>
              </a:rPr>
              <a:t>Public Activities:</a:t>
            </a:r>
          </a:p>
          <a:p>
            <a:pPr marL="514350" lvl="0" indent="-228600" defTabSz="914400">
              <a:lnSpc>
                <a:spcPct val="120000"/>
              </a:lnSpc>
              <a:spcBef>
                <a:spcPts val="1000"/>
              </a:spcBef>
              <a:buSzPct val="100000"/>
              <a:buFont typeface="Wingdings" panose="05000000000000000000" pitchFamily="2" charset="2"/>
              <a:buChar char="Ø"/>
            </a:pPr>
            <a:r>
              <a:rPr lang="en-US" sz="2200" cap="all" dirty="0">
                <a:solidFill>
                  <a:prstClr val="black"/>
                </a:solidFill>
                <a:latin typeface="Calibri" panose="020F0502020204030204" pitchFamily="34" charset="0"/>
                <a:ea typeface="Open Sans" panose="020B0606030504020204" pitchFamily="34" charset="0"/>
                <a:cs typeface="Calibri" panose="020F0502020204030204" pitchFamily="34" charset="0"/>
              </a:rPr>
              <a:t>Advocate for pro-health policies.</a:t>
            </a:r>
          </a:p>
          <a:p>
            <a:pPr marL="514350" lvl="0" indent="-228600" defTabSz="914400">
              <a:lnSpc>
                <a:spcPct val="120000"/>
              </a:lnSpc>
              <a:spcBef>
                <a:spcPts val="1000"/>
              </a:spcBef>
              <a:buSzPct val="100000"/>
              <a:buFont typeface="Wingdings" panose="05000000000000000000" pitchFamily="2" charset="2"/>
              <a:buChar char="Ø"/>
            </a:pPr>
            <a:r>
              <a:rPr lang="en-US" sz="2200" cap="all" dirty="0">
                <a:solidFill>
                  <a:prstClr val="black"/>
                </a:solidFill>
                <a:latin typeface="Calibri" panose="020F0502020204030204" pitchFamily="34" charset="0"/>
                <a:ea typeface="Open Sans" panose="020B0606030504020204" pitchFamily="34" charset="0"/>
                <a:cs typeface="Calibri" panose="020F0502020204030204" pitchFamily="34" charset="0"/>
              </a:rPr>
              <a:t>Promote health system changes.</a:t>
            </a:r>
          </a:p>
          <a:p>
            <a:pPr marL="514350" lvl="0" indent="-228600" defTabSz="914400">
              <a:lnSpc>
                <a:spcPct val="120000"/>
              </a:lnSpc>
              <a:spcBef>
                <a:spcPts val="1000"/>
              </a:spcBef>
              <a:buSzPct val="100000"/>
              <a:buFont typeface="Wingdings" panose="05000000000000000000" pitchFamily="2" charset="2"/>
              <a:buChar char="Ø"/>
            </a:pPr>
            <a:r>
              <a:rPr lang="en-US" sz="2200" cap="all" dirty="0">
                <a:solidFill>
                  <a:prstClr val="black"/>
                </a:solidFill>
                <a:latin typeface="Calibri" panose="020F0502020204030204" pitchFamily="34" charset="0"/>
                <a:ea typeface="Open Sans" panose="020B0606030504020204" pitchFamily="34" charset="0"/>
                <a:cs typeface="Calibri" panose="020F0502020204030204" pitchFamily="34" charset="0"/>
              </a:rPr>
              <a:t>Work collectively with others outside  the health system.</a:t>
            </a:r>
          </a:p>
          <a:p>
            <a:pPr marL="514350" lvl="0" indent="-228600" defTabSz="914400">
              <a:lnSpc>
                <a:spcPct val="120000"/>
              </a:lnSpc>
              <a:spcBef>
                <a:spcPts val="1000"/>
              </a:spcBef>
              <a:buSzPct val="100000"/>
              <a:buFont typeface="Wingdings" panose="05000000000000000000" pitchFamily="2" charset="2"/>
              <a:buChar char="Ø"/>
            </a:pPr>
            <a:r>
              <a:rPr lang="en-US" sz="2200" cap="all" dirty="0">
                <a:solidFill>
                  <a:prstClr val="black"/>
                </a:solidFill>
                <a:latin typeface="Calibri" panose="020F0502020204030204" pitchFamily="34" charset="0"/>
                <a:ea typeface="Open Sans" panose="020B0606030504020204" pitchFamily="34" charset="0"/>
                <a:cs typeface="Calibri" panose="020F0502020204030204" pitchFamily="34" charset="0"/>
              </a:rPr>
              <a:t>Address structural violence.</a:t>
            </a:r>
          </a:p>
          <a:p>
            <a:pPr marL="514350" lvl="0" indent="-228600" defTabSz="914400">
              <a:lnSpc>
                <a:spcPct val="120000"/>
              </a:lnSpc>
              <a:spcBef>
                <a:spcPts val="1000"/>
              </a:spcBef>
              <a:buSzPct val="100000"/>
              <a:buFont typeface="Wingdings" panose="05000000000000000000" pitchFamily="2" charset="2"/>
              <a:buChar char="Ø"/>
            </a:pPr>
            <a:r>
              <a:rPr lang="en-US" sz="2200" cap="all" dirty="0">
                <a:solidFill>
                  <a:prstClr val="black"/>
                </a:solidFill>
                <a:latin typeface="Calibri" panose="020F0502020204030204" pitchFamily="34" charset="0"/>
                <a:ea typeface="Open Sans" panose="020B0606030504020204" pitchFamily="34" charset="0"/>
                <a:cs typeface="Calibri" panose="020F0502020204030204" pitchFamily="34" charset="0"/>
              </a:rPr>
              <a:t>Vote</a:t>
            </a:r>
          </a:p>
        </p:txBody>
      </p:sp>
    </p:spTree>
    <p:extLst>
      <p:ext uri="{BB962C8B-B14F-4D97-AF65-F5344CB8AC3E}">
        <p14:creationId xmlns:p14="http://schemas.microsoft.com/office/powerpoint/2010/main" val="3288881969"/>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1956" y="289430"/>
            <a:ext cx="10528041" cy="5931945"/>
          </a:xfrm>
          <a:prstGeom prst="rect">
            <a:avLst/>
          </a:prstGeom>
        </p:spPr>
        <p:txBody>
          <a:bodyPr wrap="square">
            <a:spAutoFit/>
          </a:bodyPr>
          <a:lstStyle/>
          <a:p>
            <a:pPr>
              <a:lnSpc>
                <a:spcPct val="120000"/>
              </a:lnSpc>
              <a:spcBef>
                <a:spcPts val="1700"/>
              </a:spcBef>
            </a:pPr>
            <a:r>
              <a:rPr lang="en-US" altLang="en-US" sz="3600" b="1" dirty="0">
                <a:latin typeface="+mj-lt"/>
                <a:sym typeface="Helvetica" panose="020B0604020202020204" pitchFamily="34" charset="0"/>
              </a:rPr>
              <a:t>II. How Should I Ask? (LGBTQ+)</a:t>
            </a:r>
          </a:p>
          <a:p>
            <a:pPr lvl="0" defTabSz="914400" fontAlgn="base">
              <a:lnSpc>
                <a:spcPct val="120000"/>
              </a:lnSpc>
              <a:spcBef>
                <a:spcPct val="0"/>
              </a:spcBef>
              <a:spcAft>
                <a:spcPts val="1000"/>
              </a:spcAft>
            </a:pPr>
            <a:r>
              <a:rPr lang="en-US" altLang="en-US" sz="2000" b="1" dirty="0">
                <a:solidFill>
                  <a:srgbClr val="9E0002"/>
                </a:solidFill>
                <a:latin typeface="Helvetica" panose="020B0604020202020204" pitchFamily="34" charset="0"/>
                <a:sym typeface="Helvetica" panose="020B0604020202020204" pitchFamily="34" charset="0"/>
              </a:rPr>
              <a:t>      He, She, Her, His, It , They, Them                                                                                                                                     (How do you identify yourself? How do you like to be call? What pronouns you use?)</a:t>
            </a:r>
          </a:p>
          <a:p>
            <a:pPr lvl="0" defTabSz="914400" fontAlgn="base">
              <a:lnSpc>
                <a:spcPct val="120000"/>
              </a:lnSpc>
              <a:spcBef>
                <a:spcPct val="0"/>
              </a:spcBef>
              <a:spcAft>
                <a:spcPts val="1000"/>
              </a:spcAft>
            </a:pPr>
            <a:endParaRPr lang="en-US" altLang="en-US" sz="2000" b="1" dirty="0">
              <a:solidFill>
                <a:srgbClr val="9E0002"/>
              </a:solidFill>
              <a:latin typeface="Helvetica" panose="020B0604020202020204" pitchFamily="34" charset="0"/>
              <a:sym typeface="Helvetica" panose="020B0604020202020204" pitchFamily="34" charset="0"/>
            </a:endParaRPr>
          </a:p>
          <a:p>
            <a:pPr marL="342900" lvl="0" indent="-342900" defTabSz="914400" fontAlgn="base">
              <a:lnSpc>
                <a:spcPct val="120000"/>
              </a:lnSpc>
              <a:spcBef>
                <a:spcPct val="0"/>
              </a:spcBef>
              <a:spcAft>
                <a:spcPts val="1000"/>
              </a:spcAft>
              <a:buFont typeface="Arial" panose="020B0604020202020204" pitchFamily="34" charset="0"/>
              <a:buChar char="•"/>
            </a:pPr>
            <a:r>
              <a:rPr lang="en-US" altLang="en-US" sz="2000" b="1" dirty="0">
                <a:solidFill>
                  <a:srgbClr val="9E0002"/>
                </a:solidFill>
                <a:latin typeface="Helvetica" panose="020B0604020202020204" pitchFamily="34" charset="0"/>
                <a:sym typeface="Helvetica" panose="020B0604020202020204" pitchFamily="34" charset="0"/>
              </a:rPr>
              <a:t>Ask:</a:t>
            </a:r>
            <a:r>
              <a:rPr lang="en-US" altLang="en-US" sz="2000" b="1" dirty="0">
                <a:solidFill>
                  <a:srgbClr val="727272"/>
                </a:solidFill>
                <a:latin typeface="Helvetica" panose="020B0604020202020204" pitchFamily="34" charset="0"/>
                <a:sym typeface="Helvetica" panose="020B0604020202020204" pitchFamily="34" charset="0"/>
              </a:rPr>
              <a:t>  </a:t>
            </a:r>
            <a:r>
              <a:rPr lang="en-US" altLang="en-US" sz="2000" dirty="0">
                <a:solidFill>
                  <a:srgbClr val="000000"/>
                </a:solidFill>
                <a:latin typeface="Helvetica" panose="020B0604020202020204" pitchFamily="34" charset="0"/>
                <a:sym typeface="Gill Sans"/>
              </a:rPr>
              <a:t>Are there any special needs or concerns you have related to your health care that you would like me to know about? </a:t>
            </a:r>
            <a:endParaRPr lang="en-US" altLang="en-US" sz="2000" dirty="0">
              <a:solidFill>
                <a:srgbClr val="000000"/>
              </a:solidFill>
              <a:latin typeface="Helvetica" panose="020B0604020202020204" pitchFamily="34" charset="0"/>
              <a:sym typeface="Helvetica" panose="020B0604020202020204" pitchFamily="34" charset="0"/>
            </a:endParaRPr>
          </a:p>
          <a:p>
            <a:pPr marL="342900" lvl="0" indent="-342900" defTabSz="914400" fontAlgn="base">
              <a:lnSpc>
                <a:spcPct val="120000"/>
              </a:lnSpc>
              <a:spcBef>
                <a:spcPct val="0"/>
              </a:spcBef>
              <a:spcAft>
                <a:spcPts val="1000"/>
              </a:spcAft>
              <a:buFont typeface="Arial" panose="020B0604020202020204" pitchFamily="34" charset="0"/>
              <a:buChar char="•"/>
            </a:pPr>
            <a:r>
              <a:rPr lang="en-US" altLang="en-US" sz="2000" b="1" dirty="0">
                <a:solidFill>
                  <a:srgbClr val="9E0002"/>
                </a:solidFill>
                <a:latin typeface="Helvetica" panose="020B0604020202020204" pitchFamily="34" charset="0"/>
                <a:sym typeface="Helvetica" panose="020B0604020202020204" pitchFamily="34" charset="0"/>
              </a:rPr>
              <a:t>Concerns:  </a:t>
            </a:r>
            <a:r>
              <a:rPr lang="en-US" altLang="en-US" sz="2000" dirty="0">
                <a:solidFill>
                  <a:srgbClr val="000000"/>
                </a:solidFill>
                <a:latin typeface="Helvetica" panose="020B0604020202020204" pitchFamily="34" charset="0"/>
                <a:sym typeface="Helvetica" panose="020B0604020202020204" pitchFamily="34" charset="0"/>
              </a:rPr>
              <a:t>What questions or concerns do you have about ?</a:t>
            </a:r>
          </a:p>
          <a:p>
            <a:pPr marL="342900" lvl="0" indent="-342900" defTabSz="914400" fontAlgn="base">
              <a:lnSpc>
                <a:spcPct val="120000"/>
              </a:lnSpc>
              <a:spcBef>
                <a:spcPct val="0"/>
              </a:spcBef>
              <a:spcAft>
                <a:spcPts val="1000"/>
              </a:spcAft>
              <a:buFont typeface="Arial" panose="020B0604020202020204" pitchFamily="34" charset="0"/>
              <a:buChar char="•"/>
            </a:pPr>
            <a:r>
              <a:rPr lang="en-US" altLang="en-US" sz="2000" b="1" dirty="0">
                <a:solidFill>
                  <a:srgbClr val="9E0002"/>
                </a:solidFill>
                <a:latin typeface="Helvetica" panose="020B0604020202020204" pitchFamily="34" charset="0"/>
                <a:sym typeface="Helvetica" panose="020B0604020202020204" pitchFamily="34" charset="0"/>
              </a:rPr>
              <a:t>Genuine:  </a:t>
            </a:r>
            <a:r>
              <a:rPr lang="en-US" altLang="en-US" sz="2000" dirty="0">
                <a:solidFill>
                  <a:srgbClr val="000000"/>
                </a:solidFill>
                <a:latin typeface="Helvetica" panose="020B0604020202020204" pitchFamily="34" charset="0"/>
                <a:sym typeface="Helvetica" panose="020B0604020202020204" pitchFamily="34" charset="0"/>
              </a:rPr>
              <a:t>Is there any way I can help to make you more comfortable while you are in my office?</a:t>
            </a:r>
            <a:endParaRPr lang="en-US" altLang="en-US" sz="2000" b="1" dirty="0">
              <a:solidFill>
                <a:srgbClr val="000000"/>
              </a:solidFill>
              <a:latin typeface="Helvetica" panose="020B0604020202020204" pitchFamily="34" charset="0"/>
              <a:sym typeface="Helvetica" panose="020B0604020202020204" pitchFamily="34" charset="0"/>
            </a:endParaRPr>
          </a:p>
          <a:p>
            <a:pPr marL="342900" lvl="0" indent="-342900" defTabSz="914400" fontAlgn="base">
              <a:lnSpc>
                <a:spcPct val="120000"/>
              </a:lnSpc>
              <a:spcBef>
                <a:spcPct val="0"/>
              </a:spcBef>
              <a:spcAft>
                <a:spcPts val="1000"/>
              </a:spcAft>
              <a:buClr>
                <a:srgbClr val="C00000"/>
              </a:buClr>
              <a:buFont typeface="Arial" panose="020B0604020202020204" pitchFamily="34" charset="0"/>
              <a:buChar char="•"/>
            </a:pPr>
            <a:r>
              <a:rPr lang="en-US" altLang="en-US" sz="2000" b="1" dirty="0">
                <a:solidFill>
                  <a:srgbClr val="9E0002"/>
                </a:solidFill>
                <a:latin typeface="Helvetica" panose="020B0604020202020204" pitchFamily="34" charset="0"/>
                <a:sym typeface="Helvetica" panose="020B0604020202020204" pitchFamily="34" charset="0"/>
              </a:rPr>
              <a:t>Offer:  </a:t>
            </a:r>
            <a:r>
              <a:rPr lang="en-US" altLang="en-US" sz="2000" dirty="0">
                <a:solidFill>
                  <a:srgbClr val="000000"/>
                </a:solidFill>
                <a:latin typeface="Helvetica" panose="020B0604020202020204" pitchFamily="34" charset="0"/>
                <a:sym typeface="Helvetica" panose="020B0604020202020204" pitchFamily="34" charset="0"/>
              </a:rPr>
              <a:t>Do you need to be referred to someone or  something in special in order to feel more comfortable?</a:t>
            </a:r>
          </a:p>
          <a:p>
            <a:pPr marL="342900" lvl="1" indent="-342900" defTabSz="914400" fontAlgn="base">
              <a:lnSpc>
                <a:spcPct val="120000"/>
              </a:lnSpc>
              <a:spcBef>
                <a:spcPct val="0"/>
              </a:spcBef>
              <a:spcAft>
                <a:spcPts val="1000"/>
              </a:spcAft>
              <a:buClr>
                <a:srgbClr val="C00000"/>
              </a:buClr>
              <a:buFont typeface="Arial" panose="020B0604020202020204" pitchFamily="34" charset="0"/>
              <a:buChar char="•"/>
            </a:pPr>
            <a:r>
              <a:rPr lang="en-US" altLang="en-US" sz="2000" b="1" dirty="0">
                <a:solidFill>
                  <a:srgbClr val="9E0002"/>
                </a:solidFill>
                <a:latin typeface="Helvetica" panose="020B0604020202020204" pitchFamily="34" charset="0"/>
                <a:sym typeface="Helvetica" panose="020B0604020202020204" pitchFamily="34" charset="0"/>
              </a:rPr>
              <a:t>Us:  </a:t>
            </a:r>
            <a:r>
              <a:rPr lang="en-US" altLang="en-US" sz="2000" dirty="0">
                <a:solidFill>
                  <a:srgbClr val="000000"/>
                </a:solidFill>
                <a:latin typeface="Helvetica" panose="020B0604020202020204" pitchFamily="34" charset="0"/>
                <a:sym typeface="Helvetica" panose="020B0604020202020204" pitchFamily="34" charset="0"/>
              </a:rPr>
              <a:t>Do you have any beliefs or practices that would be important for us to consider regarding the options I just explained to you?</a:t>
            </a:r>
            <a:endParaRPr lang="en-US" altLang="en-US" sz="2000" dirty="0"/>
          </a:p>
        </p:txBody>
      </p:sp>
    </p:spTree>
    <p:extLst>
      <p:ext uri="{BB962C8B-B14F-4D97-AF65-F5344CB8AC3E}">
        <p14:creationId xmlns:p14="http://schemas.microsoft.com/office/powerpoint/2010/main" val="3517246499"/>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p:cNvSpPr>
          <p:nvPr/>
        </p:nvSpPr>
        <p:spPr bwMode="auto">
          <a:xfrm>
            <a:off x="667397" y="2836507"/>
            <a:ext cx="108331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tabLst>
                <a:tab pos="393700" algn="l"/>
              </a:tabLst>
              <a:defRPr sz="4200">
                <a:solidFill>
                  <a:srgbClr val="000000"/>
                </a:solidFill>
                <a:latin typeface="Gill Sans"/>
                <a:ea typeface="ヒラギノ角ゴ ProN W3"/>
                <a:cs typeface="ヒラギノ角ゴ ProN W3"/>
                <a:sym typeface="Gill Sans"/>
              </a:defRPr>
            </a:lvl1pPr>
            <a:lvl2pPr marL="742950" indent="-285750">
              <a:tabLst>
                <a:tab pos="393700" algn="l"/>
              </a:tabLst>
              <a:defRPr sz="4200">
                <a:solidFill>
                  <a:srgbClr val="000000"/>
                </a:solidFill>
                <a:latin typeface="Gill Sans"/>
                <a:ea typeface="ヒラギノ角ゴ ProN W3"/>
                <a:cs typeface="ヒラギノ角ゴ ProN W3"/>
                <a:sym typeface="Gill Sans"/>
              </a:defRPr>
            </a:lvl2pPr>
            <a:lvl3pPr marL="1143000" indent="-228600">
              <a:tabLst>
                <a:tab pos="393700" algn="l"/>
              </a:tabLst>
              <a:defRPr sz="4200">
                <a:solidFill>
                  <a:srgbClr val="000000"/>
                </a:solidFill>
                <a:latin typeface="Gill Sans"/>
                <a:ea typeface="ヒラギノ角ゴ ProN W3"/>
                <a:cs typeface="ヒラギノ角ゴ ProN W3"/>
                <a:sym typeface="Gill Sans"/>
              </a:defRPr>
            </a:lvl3pPr>
            <a:lvl4pPr marL="1600200" indent="-228600">
              <a:tabLst>
                <a:tab pos="393700" algn="l"/>
              </a:tabLst>
              <a:defRPr sz="4200">
                <a:solidFill>
                  <a:srgbClr val="000000"/>
                </a:solidFill>
                <a:latin typeface="Gill Sans"/>
                <a:ea typeface="ヒラギノ角ゴ ProN W3"/>
                <a:cs typeface="ヒラギノ角ゴ ProN W3"/>
                <a:sym typeface="Gill Sans"/>
              </a:defRPr>
            </a:lvl4pPr>
            <a:lvl5pPr marL="2057400" indent="-228600">
              <a:tabLst>
                <a:tab pos="393700" algn="l"/>
              </a:tabLst>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tabLst>
                <a:tab pos="393700" algn="l"/>
              </a:tabLs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tabLst>
                <a:tab pos="393700" algn="l"/>
              </a:tabLs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tabLst>
                <a:tab pos="393700" algn="l"/>
              </a:tabLs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tabLst>
                <a:tab pos="393700" algn="l"/>
              </a:tabLst>
              <a:defRPr sz="4200">
                <a:solidFill>
                  <a:srgbClr val="000000"/>
                </a:solidFill>
                <a:latin typeface="Gill Sans"/>
                <a:ea typeface="ヒラギノ角ゴ ProN W3"/>
                <a:cs typeface="ヒラギノ角ゴ ProN W3"/>
                <a:sym typeface="Gill Sans"/>
              </a:defRPr>
            </a:lvl9pPr>
          </a:lstStyle>
          <a:p>
            <a:pPr eaLnBrk="1" hangingPunct="1">
              <a:lnSpc>
                <a:spcPct val="120000"/>
              </a:lnSpc>
              <a:spcBef>
                <a:spcPts val="1700"/>
              </a:spcBef>
            </a:pPr>
            <a:r>
              <a:rPr lang="en-US" altLang="en-US" sz="3600" b="1" dirty="0">
                <a:solidFill>
                  <a:schemeClr val="tx1"/>
                </a:solidFill>
                <a:latin typeface="+mj-lt"/>
                <a:sym typeface="Helvetica" panose="020B0604020202020204" pitchFamily="34" charset="0"/>
              </a:rPr>
              <a:t>How Should I Ask?...</a:t>
            </a:r>
          </a:p>
          <a:p>
            <a:pPr>
              <a:lnSpc>
                <a:spcPct val="120000"/>
              </a:lnSpc>
              <a:spcAft>
                <a:spcPts val="2500"/>
              </a:spcAft>
              <a:defRPr/>
            </a:pPr>
            <a:endParaRPr lang="en-US" sz="2000" b="1" dirty="0">
              <a:solidFill>
                <a:srgbClr val="9E0002"/>
              </a:solidFill>
              <a:latin typeface="Helvetica" charset="0"/>
              <a:ea typeface="ヒラギノ角ゴ ProN W3" charset="0"/>
              <a:cs typeface="Helvetica" charset="0"/>
              <a:sym typeface="Helvetica" charset="0"/>
            </a:endParaRPr>
          </a:p>
          <a:p>
            <a:pPr marL="342900" indent="-342900">
              <a:lnSpc>
                <a:spcPct val="120000"/>
              </a:lnSpc>
              <a:spcAft>
                <a:spcPts val="2500"/>
              </a:spcAft>
              <a:buClr>
                <a:srgbClr val="C00000"/>
              </a:buClr>
              <a:buFont typeface="Arial" panose="020B0604020202020204" pitchFamily="34" charset="0"/>
              <a:buChar char="•"/>
              <a:defRPr/>
            </a:pPr>
            <a:r>
              <a:rPr lang="en-US" sz="2000" b="1" dirty="0">
                <a:solidFill>
                  <a:srgbClr val="9E0002"/>
                </a:solidFill>
                <a:latin typeface="Helvetica" charset="0"/>
                <a:ea typeface="ヒラギノ角ゴ ProN W3" charset="0"/>
                <a:cs typeface="Helvetica" charset="0"/>
                <a:sym typeface="Helvetica" charset="0"/>
              </a:rPr>
              <a:t>Objections:</a:t>
            </a:r>
            <a:r>
              <a:rPr lang="en-US" sz="2000" b="1" dirty="0">
                <a:solidFill>
                  <a:srgbClr val="727272"/>
                </a:solidFill>
                <a:latin typeface="Helvetica" charset="0"/>
                <a:ea typeface="ヒラギノ角ゴ ProN W3" charset="0"/>
                <a:cs typeface="Helvetica" charset="0"/>
                <a:sym typeface="Helvetica" charset="0"/>
              </a:rPr>
              <a:t>  </a:t>
            </a:r>
            <a:r>
              <a:rPr lang="en-US" sz="2000" dirty="0">
                <a:solidFill>
                  <a:schemeClr val="tx1"/>
                </a:solidFill>
                <a:latin typeface="Helvetica" charset="0"/>
                <a:ea typeface="ヒラギノ角ゴ ProN W3" charset="0"/>
                <a:cs typeface="Helvetica" charset="0"/>
                <a:sym typeface="Helvetica" charset="0"/>
              </a:rPr>
              <a:t>I’m understanding that you have certain objections and I respect that.            Can you tell me a little more about your objection? I want to understand your concerns better?  </a:t>
            </a:r>
          </a:p>
          <a:p>
            <a:pPr marL="342900" indent="-342900">
              <a:lnSpc>
                <a:spcPct val="120000"/>
              </a:lnSpc>
              <a:spcAft>
                <a:spcPts val="2500"/>
              </a:spcAft>
              <a:buClr>
                <a:srgbClr val="C00000"/>
              </a:buClr>
              <a:buFont typeface="Arial" panose="020B0604020202020204" pitchFamily="34" charset="0"/>
              <a:buChar char="•"/>
              <a:defRPr/>
            </a:pPr>
            <a:r>
              <a:rPr lang="en-US" sz="2000" b="1" dirty="0">
                <a:solidFill>
                  <a:srgbClr val="9E0002"/>
                </a:solidFill>
                <a:latin typeface="Helvetica" charset="0"/>
                <a:ea typeface="ヒラギノ角ゴ ProN W3" charset="0"/>
                <a:cs typeface="Helvetica" charset="0"/>
                <a:sym typeface="Helvetica" charset="0"/>
              </a:rPr>
              <a:t>Support:  </a:t>
            </a:r>
            <a:r>
              <a:rPr lang="en-US" sz="2000" dirty="0">
                <a:solidFill>
                  <a:schemeClr val="tx1"/>
                </a:solidFill>
                <a:latin typeface="Helvetica" charset="0"/>
                <a:ea typeface="ヒラギノ角ゴ ProN W3" charset="0"/>
                <a:cs typeface="Helvetica" charset="0"/>
                <a:sym typeface="Helvetica" charset="0"/>
              </a:rPr>
              <a:t>Would it be helpful to you to speak to anyone important for you (Personal Counselor, mentor, couple…)  about what we’ve discussed?</a:t>
            </a:r>
          </a:p>
          <a:p>
            <a:pPr marL="342900" lvl="1" indent="-342900">
              <a:lnSpc>
                <a:spcPct val="120000"/>
              </a:lnSpc>
              <a:spcAft>
                <a:spcPts val="2500"/>
              </a:spcAft>
              <a:buClr>
                <a:srgbClr val="C00000"/>
              </a:buClr>
              <a:buFont typeface="Arial" panose="020B0604020202020204" pitchFamily="34" charset="0"/>
              <a:buChar char="•"/>
              <a:tabLst>
                <a:tab pos="344488" algn="l"/>
                <a:tab pos="393700" algn="l"/>
                <a:tab pos="687388" algn="l"/>
                <a:tab pos="746125" algn="l"/>
              </a:tabLst>
              <a:defRPr/>
            </a:pPr>
            <a:r>
              <a:rPr lang="en-US" sz="2000" b="1" dirty="0">
                <a:solidFill>
                  <a:srgbClr val="9E0002"/>
                </a:solidFill>
                <a:latin typeface="Helvetica" charset="0"/>
                <a:ea typeface="ヒラギノ角ゴ ProN W3" charset="0"/>
                <a:cs typeface="Helvetica" charset="0"/>
                <a:sym typeface="Helvetica" charset="0"/>
              </a:rPr>
              <a:t>Management:  </a:t>
            </a:r>
            <a:r>
              <a:rPr lang="en-US" sz="2000" dirty="0">
                <a:solidFill>
                  <a:schemeClr val="tx1"/>
                </a:solidFill>
                <a:latin typeface="Helvetica" charset="0"/>
                <a:ea typeface="ヒラギノ角ゴ ProN W3" charset="0"/>
                <a:cs typeface="Helvetica" charset="0"/>
                <a:sym typeface="Helvetica" charset="0"/>
              </a:rPr>
              <a:t>How do you want to be called? Is there someone you want to join us while I auscultate you? Is there something I need to know, or you want to inform before the treatment/surgery/auscultation? I want you to feel comfortable and safe…</a:t>
            </a:r>
            <a:endParaRPr lang="en-US" sz="2000" dirty="0">
              <a:solidFill>
                <a:srgbClr val="727272"/>
              </a:solidFill>
              <a:latin typeface="Helvetica" charset="0"/>
              <a:ea typeface="ヒラギノ角ゴ ProN W3" charset="0"/>
              <a:cs typeface="Helvetica" charset="0"/>
              <a:sym typeface="Helvetica" charset="0"/>
            </a:endParaRPr>
          </a:p>
          <a:p>
            <a:pPr eaLnBrk="1" hangingPunct="1">
              <a:lnSpc>
                <a:spcPct val="120000"/>
              </a:lnSpc>
            </a:pPr>
            <a:endParaRPr lang="en-US" altLang="en-US" dirty="0">
              <a:solidFill>
                <a:schemeClr val="tx1"/>
              </a:solidFill>
            </a:endParaRPr>
          </a:p>
        </p:txBody>
      </p:sp>
    </p:spTree>
    <p:extLst>
      <p:ext uri="{BB962C8B-B14F-4D97-AF65-F5344CB8AC3E}">
        <p14:creationId xmlns:p14="http://schemas.microsoft.com/office/powerpoint/2010/main" val="228098053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3005" y="292100"/>
            <a:ext cx="10396538" cy="1152525"/>
          </a:xfrm>
          <a:prstGeom prst="rect">
            <a:avLst/>
          </a:prstGeom>
        </p:spPr>
        <p:txBody>
          <a:bodyPr/>
          <a:lstStyle/>
          <a:p>
            <a:r>
              <a:rPr lang="en-US" b="1" cap="all" dirty="0"/>
              <a:t>Other situations…</a:t>
            </a:r>
          </a:p>
        </p:txBody>
      </p:sp>
      <p:sp>
        <p:nvSpPr>
          <p:cNvPr id="3" name="Content Placeholder 2"/>
          <p:cNvSpPr>
            <a:spLocks noGrp="1"/>
          </p:cNvSpPr>
          <p:nvPr>
            <p:ph sz="quarter" idx="4294967295"/>
          </p:nvPr>
        </p:nvSpPr>
        <p:spPr>
          <a:xfrm>
            <a:off x="1369667" y="1444625"/>
            <a:ext cx="10394950" cy="3311525"/>
          </a:xfrm>
          <a:prstGeom prst="rect">
            <a:avLst/>
          </a:prstGeom>
        </p:spPr>
        <p:txBody>
          <a:bodyPr/>
          <a:lstStyle/>
          <a:p>
            <a:pPr marL="625475" indent="-565150"/>
            <a:r>
              <a:rPr lang="en-US" sz="3600" dirty="0"/>
              <a:t>Do you need special access? </a:t>
            </a:r>
          </a:p>
          <a:p>
            <a:pPr marL="625475" indent="-565150"/>
            <a:r>
              <a:rPr lang="en-US" sz="3600" dirty="0"/>
              <a:t>May I help you by referring your concern to someone?</a:t>
            </a:r>
          </a:p>
          <a:p>
            <a:pPr marL="625475" indent="-565150"/>
            <a:r>
              <a:rPr lang="en-US" sz="3600" dirty="0"/>
              <a:t>How can I help you?</a:t>
            </a:r>
          </a:p>
          <a:p>
            <a:pPr marL="625475" indent="-565150"/>
            <a:r>
              <a:rPr lang="en-US" sz="3600" dirty="0"/>
              <a:t>I’m your Health Care assistance. I’m here for you!</a:t>
            </a:r>
          </a:p>
        </p:txBody>
      </p:sp>
    </p:spTree>
    <p:extLst>
      <p:ext uri="{BB962C8B-B14F-4D97-AF65-F5344CB8AC3E}">
        <p14:creationId xmlns:p14="http://schemas.microsoft.com/office/powerpoint/2010/main" val="98705058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B3037F-67D0-F4D0-DD78-BE55104E3F81}"/>
              </a:ext>
            </a:extLst>
          </p:cNvPr>
          <p:cNvSpPr/>
          <p:nvPr/>
        </p:nvSpPr>
        <p:spPr>
          <a:xfrm>
            <a:off x="1" y="0"/>
            <a:ext cx="2989005" cy="590550"/>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Gotham Ultra" pitchFamily="2" charset="0"/>
                <a:ea typeface="+mn-ea"/>
                <a:cs typeface="Gotham Ultra" pitchFamily="2" charset="0"/>
              </a:rPr>
              <a:t>References</a:t>
            </a:r>
            <a:endParaRPr kumimoji="0" lang="id-ID" sz="3600" b="1" i="0" u="none" strike="noStrike" kern="1200" cap="none" spc="0" normalizeH="0" baseline="0" noProof="0" dirty="0">
              <a:ln>
                <a:noFill/>
              </a:ln>
              <a:solidFill>
                <a:srgbClr val="FFFFFF"/>
              </a:solidFill>
              <a:effectLst/>
              <a:uLnTx/>
              <a:uFillTx/>
              <a:latin typeface="Gotham Ultra" pitchFamily="2" charset="0"/>
              <a:ea typeface="+mn-ea"/>
              <a:cs typeface="Gotham Ultra" pitchFamily="2" charset="0"/>
            </a:endParaRPr>
          </a:p>
        </p:txBody>
      </p:sp>
      <p:sp>
        <p:nvSpPr>
          <p:cNvPr id="3" name="TextBox 2">
            <a:extLst>
              <a:ext uri="{FF2B5EF4-FFF2-40B4-BE49-F238E27FC236}">
                <a16:creationId xmlns:a16="http://schemas.microsoft.com/office/drawing/2014/main" id="{247F33E5-C390-B2B5-2E6D-775AD81C2CF5}"/>
              </a:ext>
            </a:extLst>
          </p:cNvPr>
          <p:cNvSpPr txBox="1"/>
          <p:nvPr/>
        </p:nvSpPr>
        <p:spPr>
          <a:xfrm>
            <a:off x="393290" y="757084"/>
            <a:ext cx="10078065" cy="6001643"/>
          </a:xfrm>
          <a:prstGeom prst="rect">
            <a:avLst/>
          </a:prstGeom>
          <a:noFill/>
        </p:spPr>
        <p:txBody>
          <a:bodyPr wrap="square" rtlCol="0">
            <a:spAutoFit/>
          </a:bodyPr>
          <a:lstStyle/>
          <a:p>
            <a:r>
              <a:rPr lang="es-PR" sz="2000" dirty="0" err="1"/>
              <a:t>The</a:t>
            </a:r>
            <a:r>
              <a:rPr lang="es-PR" sz="2000" dirty="0"/>
              <a:t> Trevor Project,</a:t>
            </a:r>
            <a:r>
              <a:rPr lang="en-US" sz="2000" dirty="0"/>
              <a:t> 2023 U.S. National Survey on the Mental Health of LGBTQ Young People</a:t>
            </a:r>
          </a:p>
          <a:p>
            <a:endParaRPr lang="en-US" sz="2000" dirty="0"/>
          </a:p>
          <a:p>
            <a:r>
              <a:rPr lang="en-US" sz="2000" dirty="0"/>
              <a:t>National LGBTQIA+ Health Education Center, Fenway Institute, April 2021</a:t>
            </a:r>
          </a:p>
          <a:p>
            <a:endParaRPr lang="en-US" sz="2000" dirty="0"/>
          </a:p>
          <a:p>
            <a:r>
              <a:rPr lang="en-US" sz="2000" dirty="0" err="1"/>
              <a:t>Ploderl</a:t>
            </a:r>
            <a:r>
              <a:rPr lang="en-US" sz="2000" dirty="0"/>
              <a:t> M, </a:t>
            </a:r>
            <a:r>
              <a:rPr lang="en-US" sz="2000" dirty="0" err="1"/>
              <a:t>Temblay</a:t>
            </a:r>
            <a:r>
              <a:rPr lang="en-US" sz="2000" dirty="0"/>
              <a:t> P. Mental health of sexual minorities. A systematic review. Int Rev Psychiatry. 2015; 27(5):367-85</a:t>
            </a:r>
          </a:p>
          <a:p>
            <a:endParaRPr lang="en-US" sz="2000" dirty="0"/>
          </a:p>
          <a:p>
            <a:r>
              <a:rPr lang="en-US" sz="2000" dirty="0"/>
              <a:t>Institute of Medicine Committee on Lesbian, Gay, Bisexual, and Transgender Health Issues and Research Gaps and Opportunities. The Health of Lesbian, Gay, Bisexual, and Transgender People: Building a Foundation for Better Understanding. Washington, DC : National Academies Press; 2011.</a:t>
            </a:r>
          </a:p>
          <a:p>
            <a:endParaRPr lang="en-US" sz="2000" dirty="0"/>
          </a:p>
          <a:p>
            <a:r>
              <a:rPr lang="en-US" sz="2000" dirty="0" err="1"/>
              <a:t>Pachankis</a:t>
            </a:r>
            <a:r>
              <a:rPr lang="en-US" sz="2000" dirty="0"/>
              <a:t> JE. Uncovering clinical principles and techniques to address minority stress, mental health, and related health risks among gay and bisexual men. Clin Psychol (New York). 2014; 21(4):313-30</a:t>
            </a:r>
          </a:p>
          <a:p>
            <a:endParaRPr lang="en-US" sz="2000" dirty="0"/>
          </a:p>
          <a:p>
            <a:r>
              <a:rPr lang="en-US" sz="2000" dirty="0"/>
              <a:t>When health care isn’t caring: Lambda Legal’s Survey of discrimination against LGBT People and People with HIV. New York: Lambda Legal, 2010.</a:t>
            </a:r>
          </a:p>
          <a:p>
            <a:r>
              <a:rPr lang="es-PR" sz="2400" dirty="0"/>
              <a:t> </a:t>
            </a:r>
          </a:p>
        </p:txBody>
      </p:sp>
    </p:spTree>
    <p:extLst>
      <p:ext uri="{BB962C8B-B14F-4D97-AF65-F5344CB8AC3E}">
        <p14:creationId xmlns:p14="http://schemas.microsoft.com/office/powerpoint/2010/main" val="13592495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0F0EFF-F576-32B0-A55C-512E33C8406D}"/>
              </a:ext>
            </a:extLst>
          </p:cNvPr>
          <p:cNvSpPr txBox="1"/>
          <p:nvPr/>
        </p:nvSpPr>
        <p:spPr>
          <a:xfrm>
            <a:off x="580103" y="314632"/>
            <a:ext cx="10913807" cy="707886"/>
          </a:xfrm>
          <a:prstGeom prst="rect">
            <a:avLst/>
          </a:prstGeom>
          <a:noFill/>
        </p:spPr>
        <p:txBody>
          <a:bodyPr wrap="square" rtlCol="0">
            <a:spAutoFit/>
          </a:bodyPr>
          <a:lstStyle/>
          <a:p>
            <a:r>
              <a:rPr lang="es-PR" sz="4000" dirty="0"/>
              <a:t>Key </a:t>
            </a:r>
            <a:r>
              <a:rPr lang="es-PR" sz="4000" dirty="0" err="1"/>
              <a:t>Findings</a:t>
            </a:r>
            <a:r>
              <a:rPr lang="es-PR" sz="4000" dirty="0"/>
              <a:t> </a:t>
            </a:r>
          </a:p>
        </p:txBody>
      </p:sp>
      <p:sp>
        <p:nvSpPr>
          <p:cNvPr id="4" name="TextBox 3">
            <a:extLst>
              <a:ext uri="{FF2B5EF4-FFF2-40B4-BE49-F238E27FC236}">
                <a16:creationId xmlns:a16="http://schemas.microsoft.com/office/drawing/2014/main" id="{DC4BC2A9-9BD3-9EF9-F23B-4ED9A5BE581F}"/>
              </a:ext>
            </a:extLst>
          </p:cNvPr>
          <p:cNvSpPr txBox="1"/>
          <p:nvPr/>
        </p:nvSpPr>
        <p:spPr>
          <a:xfrm>
            <a:off x="688258" y="1170039"/>
            <a:ext cx="10805652" cy="4893647"/>
          </a:xfrm>
          <a:prstGeom prst="rect">
            <a:avLst/>
          </a:prstGeom>
          <a:noFill/>
        </p:spPr>
        <p:txBody>
          <a:bodyPr wrap="square" rtlCol="0">
            <a:spAutoFit/>
          </a:bodyPr>
          <a:lstStyle/>
          <a:p>
            <a:pPr algn="just"/>
            <a:r>
              <a:rPr lang="en-US" sz="2400" b="1" i="1" u="none" strike="noStrike" baseline="0" dirty="0">
                <a:latin typeface="+mj-lt"/>
              </a:rPr>
              <a:t>The Trevor Project’s 2023 U.S. National Survey on the Mental Health of LGBTQ Young People</a:t>
            </a:r>
            <a:r>
              <a:rPr lang="en-US" sz="2400" b="1" i="0" u="none" strike="noStrike" baseline="0" dirty="0">
                <a:latin typeface="+mj-lt"/>
              </a:rPr>
              <a:t> </a:t>
            </a:r>
            <a:r>
              <a:rPr lang="en-US" sz="2400" b="0" i="0" u="none" strike="noStrike" baseline="0" dirty="0">
                <a:latin typeface="+mj-lt"/>
              </a:rPr>
              <a:t>amplifies the experiences of more than 28,000 LGBTQ young people ages 13 to 24 across the United States. This survey gives a voice to LGBTQ young people — at a time when their existence is unfairly at the center of national political debates and state legislatures have introduced and implemented a record number of anti-LGBTQ policies.</a:t>
            </a:r>
          </a:p>
          <a:p>
            <a:pPr algn="just"/>
            <a:r>
              <a:rPr lang="en-US" sz="2400" b="0" i="0" u="none" strike="noStrike" baseline="0" dirty="0">
                <a:latin typeface="+mj-lt"/>
              </a:rPr>
              <a:t>For the fifth consecutive year, these data underscore that anti-LGBTQ victimization contributes to the higher rates of suicide risk reported by LGBTQ young people and that most who want mental health care are unable to get it. </a:t>
            </a:r>
          </a:p>
          <a:p>
            <a:pPr algn="just"/>
            <a:r>
              <a:rPr lang="en-US" sz="2400" b="0" i="0" u="none" strike="noStrike" baseline="0" dirty="0">
                <a:latin typeface="+mj-lt"/>
              </a:rPr>
              <a:t>Importantly, this research also points to ways we can all support the LGBTQ young people in our lives by highlighting protective factors like creating affirming spaces and respecting pronouns, as well as the topics about which LGBTQ young people wish those in their lives knew more.</a:t>
            </a:r>
          </a:p>
        </p:txBody>
      </p:sp>
    </p:spTree>
    <p:extLst>
      <p:ext uri="{BB962C8B-B14F-4D97-AF65-F5344CB8AC3E}">
        <p14:creationId xmlns:p14="http://schemas.microsoft.com/office/powerpoint/2010/main" val="2634564811"/>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655F4D-BAFA-CC17-9609-C932456AE64A}"/>
              </a:ext>
            </a:extLst>
          </p:cNvPr>
          <p:cNvSpPr txBox="1"/>
          <p:nvPr/>
        </p:nvSpPr>
        <p:spPr>
          <a:xfrm>
            <a:off x="678426" y="314632"/>
            <a:ext cx="10540180" cy="6124754"/>
          </a:xfrm>
          <a:prstGeom prst="rect">
            <a:avLst/>
          </a:prstGeom>
          <a:noFill/>
        </p:spPr>
        <p:txBody>
          <a:bodyPr wrap="square" rtlCol="0">
            <a:spAutoFit/>
          </a:bodyPr>
          <a:lstStyle/>
          <a:p>
            <a:r>
              <a:rPr lang="en-US" sz="2800" b="1" i="0" u="none" strike="noStrike" baseline="0" dirty="0">
                <a:solidFill>
                  <a:srgbClr val="101065"/>
                </a:solidFill>
                <a:latin typeface="Manrope"/>
              </a:rPr>
              <a:t>41% of LGBTQ young people seriously considered attempting suicide in the past year </a:t>
            </a:r>
            <a:r>
              <a:rPr lang="en-US" sz="2800" b="0" i="0" u="none" strike="noStrike" baseline="0" dirty="0">
                <a:solidFill>
                  <a:srgbClr val="101065"/>
                </a:solidFill>
                <a:latin typeface="Manrope"/>
              </a:rPr>
              <a:t>— and young people who are transgender, nonbinary, and/or people of color reported higher rates than their peers. </a:t>
            </a:r>
          </a:p>
          <a:p>
            <a:endParaRPr lang="en-US" sz="2800" dirty="0">
              <a:solidFill>
                <a:srgbClr val="101065"/>
              </a:solidFill>
              <a:latin typeface="Manrope"/>
            </a:endParaRPr>
          </a:p>
          <a:p>
            <a:r>
              <a:rPr lang="en-US" sz="2800" b="0" i="0" u="none" strike="noStrike" baseline="0" dirty="0">
                <a:solidFill>
                  <a:srgbClr val="101065"/>
                </a:solidFill>
                <a:latin typeface="Manrope"/>
              </a:rPr>
              <a:t>Transgender and nonbinary young people who reported that all of the people they live with </a:t>
            </a:r>
            <a:r>
              <a:rPr lang="en-US" sz="2800" b="1" i="0" u="none" strike="noStrike" baseline="0" dirty="0">
                <a:solidFill>
                  <a:srgbClr val="101065"/>
                </a:solidFill>
                <a:latin typeface="Manrope"/>
              </a:rPr>
              <a:t>respect their pronouns reported lower rates of attempting suicide. </a:t>
            </a:r>
          </a:p>
          <a:p>
            <a:endParaRPr lang="en-US" sz="2800" b="1" dirty="0">
              <a:solidFill>
                <a:srgbClr val="101065"/>
              </a:solidFill>
              <a:latin typeface="Manrope"/>
            </a:endParaRPr>
          </a:p>
          <a:p>
            <a:r>
              <a:rPr lang="es-PR" sz="2800" b="1" i="0" u="none" strike="noStrike" baseline="0" dirty="0" err="1">
                <a:solidFill>
                  <a:srgbClr val="101065"/>
                </a:solidFill>
                <a:latin typeface="Manrope"/>
              </a:rPr>
              <a:t>Roughly</a:t>
            </a:r>
            <a:r>
              <a:rPr lang="es-PR" sz="2800" b="1" i="0" u="none" strike="noStrike" baseline="0" dirty="0">
                <a:solidFill>
                  <a:srgbClr val="101065"/>
                </a:solidFill>
                <a:latin typeface="Manrope"/>
              </a:rPr>
              <a:t> </a:t>
            </a:r>
            <a:r>
              <a:rPr lang="es-PR" sz="2800" b="1" i="0" u="none" strike="noStrike" baseline="0" dirty="0" err="1">
                <a:solidFill>
                  <a:srgbClr val="101065"/>
                </a:solidFill>
                <a:latin typeface="Manrope"/>
              </a:rPr>
              <a:t>half</a:t>
            </a:r>
            <a:r>
              <a:rPr lang="es-PR" sz="2800" b="1" i="0" u="none" strike="noStrike" baseline="0" dirty="0">
                <a:solidFill>
                  <a:srgbClr val="101065"/>
                </a:solidFill>
                <a:latin typeface="Manrope"/>
              </a:rPr>
              <a:t> of </a:t>
            </a:r>
            <a:r>
              <a:rPr lang="es-PR" sz="2800" b="1" i="0" u="none" strike="noStrike" baseline="0" dirty="0" err="1">
                <a:solidFill>
                  <a:srgbClr val="101065"/>
                </a:solidFill>
                <a:latin typeface="Manrope"/>
              </a:rPr>
              <a:t>transgender</a:t>
            </a:r>
            <a:r>
              <a:rPr lang="es-PR" sz="2800" b="1" i="0" u="none" strike="noStrike" baseline="0" dirty="0">
                <a:solidFill>
                  <a:srgbClr val="101065"/>
                </a:solidFill>
                <a:latin typeface="Manrope"/>
              </a:rPr>
              <a:t> </a:t>
            </a:r>
            <a:r>
              <a:rPr lang="en-US" sz="2800" b="1" i="0" u="none" strike="noStrike" baseline="0" dirty="0">
                <a:solidFill>
                  <a:srgbClr val="101065"/>
                </a:solidFill>
                <a:latin typeface="Manrope"/>
              </a:rPr>
              <a:t>and nonbinary young people found their school to be gender-affirming, </a:t>
            </a:r>
            <a:r>
              <a:rPr lang="en-US" sz="2800" b="0" i="0" u="none" strike="noStrike" baseline="0" dirty="0">
                <a:solidFill>
                  <a:srgbClr val="101065"/>
                </a:solidFill>
                <a:latin typeface="Manrope"/>
              </a:rPr>
              <a:t>and those who did reported lower rates of attempting suicide. </a:t>
            </a:r>
          </a:p>
          <a:p>
            <a:endParaRPr lang="en-US" sz="2800" dirty="0">
              <a:solidFill>
                <a:srgbClr val="101065"/>
              </a:solidFill>
              <a:latin typeface="Manrope"/>
            </a:endParaRPr>
          </a:p>
          <a:p>
            <a:r>
              <a:rPr lang="en-US" sz="2800" b="1" i="0" u="none" strike="noStrike" baseline="0" dirty="0">
                <a:solidFill>
                  <a:srgbClr val="101065"/>
                </a:solidFill>
                <a:latin typeface="Manrope"/>
              </a:rPr>
              <a:t>Nearly 1 in 3 LGBTQ young people </a:t>
            </a:r>
            <a:r>
              <a:rPr lang="en-US" sz="2800" b="0" i="0" u="none" strike="noStrike" baseline="0" dirty="0">
                <a:solidFill>
                  <a:srgbClr val="101065"/>
                </a:solidFill>
                <a:latin typeface="Manrope"/>
              </a:rPr>
              <a:t>said their </a:t>
            </a:r>
            <a:r>
              <a:rPr lang="en-US" sz="2800" b="1" i="0" u="none" strike="noStrike" baseline="0" dirty="0">
                <a:solidFill>
                  <a:srgbClr val="101065"/>
                </a:solidFill>
                <a:latin typeface="Manrope"/>
              </a:rPr>
              <a:t>mental health was poor </a:t>
            </a:r>
            <a:r>
              <a:rPr lang="en-US" sz="2800" b="0" i="0" u="none" strike="noStrike" baseline="0" dirty="0">
                <a:solidFill>
                  <a:srgbClr val="101065"/>
                </a:solidFill>
                <a:latin typeface="Manrope"/>
              </a:rPr>
              <a:t>most of the time or always </a:t>
            </a:r>
            <a:r>
              <a:rPr lang="en-US" sz="2800" b="1" i="0" u="none" strike="noStrike" baseline="0" dirty="0">
                <a:solidFill>
                  <a:srgbClr val="101065"/>
                </a:solidFill>
                <a:latin typeface="Manrope"/>
              </a:rPr>
              <a:t>due to anti-LGBTQ policies and legislation. </a:t>
            </a:r>
            <a:endParaRPr lang="en-US" sz="2800" b="0" i="0" u="none" strike="noStrike" baseline="0" dirty="0">
              <a:solidFill>
                <a:srgbClr val="101065"/>
              </a:solidFill>
              <a:latin typeface="Manrope"/>
            </a:endParaRPr>
          </a:p>
        </p:txBody>
      </p:sp>
    </p:spTree>
    <p:extLst>
      <p:ext uri="{BB962C8B-B14F-4D97-AF65-F5344CB8AC3E}">
        <p14:creationId xmlns:p14="http://schemas.microsoft.com/office/powerpoint/2010/main" val="3903176708"/>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C9B7AA-7772-D369-DAB0-60B59003A6C5}"/>
              </a:ext>
            </a:extLst>
          </p:cNvPr>
          <p:cNvSpPr txBox="1"/>
          <p:nvPr/>
        </p:nvSpPr>
        <p:spPr>
          <a:xfrm>
            <a:off x="432619" y="540774"/>
            <a:ext cx="11061291" cy="5262979"/>
          </a:xfrm>
          <a:prstGeom prst="rect">
            <a:avLst/>
          </a:prstGeom>
          <a:noFill/>
        </p:spPr>
        <p:txBody>
          <a:bodyPr wrap="square" rtlCol="0">
            <a:spAutoFit/>
          </a:bodyPr>
          <a:lstStyle/>
          <a:p>
            <a:r>
              <a:rPr lang="en-US" sz="2800" b="1" i="0" u="none" strike="noStrike" baseline="0" dirty="0">
                <a:solidFill>
                  <a:srgbClr val="101065"/>
                </a:solidFill>
                <a:latin typeface="Manrope"/>
              </a:rPr>
              <a:t>56% of LGBTQ young people </a:t>
            </a:r>
            <a:r>
              <a:rPr lang="en-US" sz="2800" b="0" i="0" u="none" strike="noStrike" baseline="0" dirty="0">
                <a:solidFill>
                  <a:srgbClr val="101065"/>
                </a:solidFill>
                <a:latin typeface="Manrope"/>
              </a:rPr>
              <a:t>who wanted mental health care in the past year </a:t>
            </a:r>
            <a:r>
              <a:rPr lang="en-US" sz="2800" b="1" i="0" u="none" strike="noStrike" baseline="0" dirty="0">
                <a:solidFill>
                  <a:srgbClr val="101065"/>
                </a:solidFill>
                <a:latin typeface="Manrope"/>
              </a:rPr>
              <a:t>were not able to get it. </a:t>
            </a:r>
          </a:p>
          <a:p>
            <a:endParaRPr lang="en-US" sz="2800" b="1" dirty="0">
              <a:solidFill>
                <a:srgbClr val="101065"/>
              </a:solidFill>
              <a:latin typeface="Manrope"/>
            </a:endParaRPr>
          </a:p>
          <a:p>
            <a:r>
              <a:rPr lang="en-US" sz="2800" b="1" i="0" u="none" strike="noStrike" baseline="0" dirty="0">
                <a:solidFill>
                  <a:srgbClr val="101065"/>
                </a:solidFill>
                <a:latin typeface="Manrope"/>
              </a:rPr>
              <a:t>Fewer than 40% of LGBTQ young people </a:t>
            </a:r>
            <a:r>
              <a:rPr lang="en-US" sz="2800" b="0" i="0" u="none" strike="noStrike" baseline="0" dirty="0">
                <a:solidFill>
                  <a:srgbClr val="101065"/>
                </a:solidFill>
                <a:latin typeface="Manrope"/>
              </a:rPr>
              <a:t>found their home to be LGBTQ-affirming. </a:t>
            </a:r>
          </a:p>
          <a:p>
            <a:endParaRPr lang="en-US" sz="2800" dirty="0">
              <a:solidFill>
                <a:srgbClr val="101065"/>
              </a:solidFill>
              <a:latin typeface="Manrope"/>
            </a:endParaRPr>
          </a:p>
          <a:p>
            <a:r>
              <a:rPr lang="en-US" sz="2800" b="1" i="0" u="none" strike="noStrike" baseline="0" dirty="0">
                <a:solidFill>
                  <a:srgbClr val="101065"/>
                </a:solidFill>
                <a:latin typeface="Manrope"/>
              </a:rPr>
              <a:t>A majority of LGBTQ young people </a:t>
            </a:r>
            <a:r>
              <a:rPr lang="en-US" sz="2800" b="0" i="0" u="none" strike="noStrike" baseline="0" dirty="0">
                <a:solidFill>
                  <a:srgbClr val="101065"/>
                </a:solidFill>
                <a:latin typeface="Manrope"/>
              </a:rPr>
              <a:t>reported being verbally harassed at school because people thought they were LGBTQ. </a:t>
            </a:r>
          </a:p>
          <a:p>
            <a:endParaRPr lang="en-US" sz="2800" dirty="0">
              <a:solidFill>
                <a:srgbClr val="101065"/>
              </a:solidFill>
              <a:latin typeface="Manrope"/>
            </a:endParaRPr>
          </a:p>
          <a:p>
            <a:r>
              <a:rPr lang="en-US" sz="2800" b="1" i="0" u="none" strike="noStrike" baseline="0" dirty="0">
                <a:solidFill>
                  <a:srgbClr val="101065"/>
                </a:solidFill>
                <a:latin typeface="Manrope"/>
              </a:rPr>
              <a:t>Nearly 2 in 3 LGBTQ young people </a:t>
            </a:r>
            <a:r>
              <a:rPr lang="en-US" sz="2800" b="0" i="0" u="none" strike="noStrike" baseline="0" dirty="0">
                <a:solidFill>
                  <a:srgbClr val="101065"/>
                </a:solidFill>
                <a:latin typeface="Manrope"/>
              </a:rPr>
              <a:t>said that hearing about </a:t>
            </a:r>
            <a:r>
              <a:rPr lang="en-US" sz="2800" b="1" i="0" u="none" strike="noStrike" baseline="0" dirty="0">
                <a:solidFill>
                  <a:srgbClr val="101065"/>
                </a:solidFill>
                <a:latin typeface="Manrope"/>
              </a:rPr>
              <a:t>potential state or local laws banning people from discussing LGBTQ people at school </a:t>
            </a:r>
            <a:r>
              <a:rPr lang="en-US" sz="2800" b="0" i="0" u="none" strike="noStrike" baseline="0" dirty="0">
                <a:solidFill>
                  <a:srgbClr val="101065"/>
                </a:solidFill>
                <a:latin typeface="Manrope"/>
              </a:rPr>
              <a:t>made their mental health a lot worse. </a:t>
            </a:r>
            <a:endParaRPr lang="es-PR" sz="2800" dirty="0"/>
          </a:p>
        </p:txBody>
      </p:sp>
    </p:spTree>
    <p:extLst>
      <p:ext uri="{BB962C8B-B14F-4D97-AF65-F5344CB8AC3E}">
        <p14:creationId xmlns:p14="http://schemas.microsoft.com/office/powerpoint/2010/main" val="2543345658"/>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E9CAA5-888C-D021-62EB-A754C2CFF116}"/>
              </a:ext>
            </a:extLst>
          </p:cNvPr>
          <p:cNvSpPr txBox="1"/>
          <p:nvPr/>
        </p:nvSpPr>
        <p:spPr>
          <a:xfrm>
            <a:off x="530942" y="275303"/>
            <a:ext cx="11090787" cy="4462760"/>
          </a:xfrm>
          <a:prstGeom prst="rect">
            <a:avLst/>
          </a:prstGeom>
          <a:noFill/>
        </p:spPr>
        <p:txBody>
          <a:bodyPr wrap="square" rtlCol="0">
            <a:spAutoFit/>
          </a:bodyPr>
          <a:lstStyle/>
          <a:p>
            <a:pPr algn="l"/>
            <a:endParaRPr lang="es-PR" sz="3200" b="0" i="0" u="none" strike="noStrike" baseline="0" dirty="0">
              <a:solidFill>
                <a:srgbClr val="000000"/>
              </a:solidFill>
              <a:latin typeface="Manrope ExtraBold"/>
            </a:endParaRPr>
          </a:p>
          <a:p>
            <a:r>
              <a:rPr lang="en-US" sz="2800" b="1" i="0" u="none" strike="noStrike" baseline="0" dirty="0">
                <a:latin typeface="Manrope ExtraBold"/>
              </a:rPr>
              <a:t>41% of LGBTQ young people seriously considered attempting suicide in the past year </a:t>
            </a:r>
            <a:r>
              <a:rPr lang="en-US" sz="2800" b="0" i="0" u="none" strike="noStrike" baseline="0" dirty="0">
                <a:latin typeface="Manrope"/>
              </a:rPr>
              <a:t>including half of transgender and nonbinary young people and nearly 3 in 10 cisgender young people. </a:t>
            </a:r>
          </a:p>
          <a:p>
            <a:endParaRPr lang="en-US" sz="2800" dirty="0">
              <a:latin typeface="Manrope"/>
            </a:endParaRPr>
          </a:p>
          <a:p>
            <a:r>
              <a:rPr lang="en-US" sz="2800" b="1" i="0" u="none" strike="noStrike" baseline="0" dirty="0">
                <a:latin typeface="Manrope ExtraBold"/>
              </a:rPr>
              <a:t>14% of LGBTQ young people attempted suicide in the past year </a:t>
            </a:r>
            <a:endParaRPr lang="en-US" sz="2800" b="0" i="0" u="none" strike="noStrike" baseline="0" dirty="0">
              <a:latin typeface="Manrope ExtraBold"/>
            </a:endParaRPr>
          </a:p>
          <a:p>
            <a:r>
              <a:rPr lang="en-US" sz="2800" b="0" i="0" u="none" strike="noStrike" baseline="0" dirty="0">
                <a:latin typeface="Manrope"/>
              </a:rPr>
              <a:t>including nearly 1 in 5 transgender and nonbinary young people and nearly 1 in 10 cisgender young people. </a:t>
            </a:r>
          </a:p>
          <a:p>
            <a:endParaRPr lang="en-US" sz="2800" dirty="0">
              <a:latin typeface="Manrope"/>
            </a:endParaRPr>
          </a:p>
          <a:p>
            <a:endParaRPr lang="es-PR" sz="2800" dirty="0"/>
          </a:p>
        </p:txBody>
      </p:sp>
      <p:pic>
        <p:nvPicPr>
          <p:cNvPr id="4" name="Picture 3">
            <a:extLst>
              <a:ext uri="{FF2B5EF4-FFF2-40B4-BE49-F238E27FC236}">
                <a16:creationId xmlns:a16="http://schemas.microsoft.com/office/drawing/2014/main" id="{5960334E-1BF2-EEE2-EE50-C0775E0AA491}"/>
              </a:ext>
            </a:extLst>
          </p:cNvPr>
          <p:cNvPicPr>
            <a:picLocks noChangeAspect="1"/>
          </p:cNvPicPr>
          <p:nvPr/>
        </p:nvPicPr>
        <p:blipFill>
          <a:blip r:embed="rId2"/>
          <a:stretch>
            <a:fillRect/>
          </a:stretch>
        </p:blipFill>
        <p:spPr>
          <a:xfrm>
            <a:off x="570271" y="4201209"/>
            <a:ext cx="10148047" cy="869576"/>
          </a:xfrm>
          <a:prstGeom prst="rect">
            <a:avLst/>
          </a:prstGeom>
        </p:spPr>
      </p:pic>
      <p:pic>
        <p:nvPicPr>
          <p:cNvPr id="6" name="Picture 5">
            <a:extLst>
              <a:ext uri="{FF2B5EF4-FFF2-40B4-BE49-F238E27FC236}">
                <a16:creationId xmlns:a16="http://schemas.microsoft.com/office/drawing/2014/main" id="{DD5420B1-CC42-49FB-6A43-306D6C600211}"/>
              </a:ext>
            </a:extLst>
          </p:cNvPr>
          <p:cNvPicPr>
            <a:picLocks noChangeAspect="1"/>
          </p:cNvPicPr>
          <p:nvPr/>
        </p:nvPicPr>
        <p:blipFill>
          <a:blip r:embed="rId3"/>
          <a:stretch>
            <a:fillRect/>
          </a:stretch>
        </p:blipFill>
        <p:spPr>
          <a:xfrm>
            <a:off x="530942" y="5082988"/>
            <a:ext cx="10187376" cy="1730188"/>
          </a:xfrm>
          <a:prstGeom prst="rect">
            <a:avLst/>
          </a:prstGeom>
        </p:spPr>
      </p:pic>
      <p:sp>
        <p:nvSpPr>
          <p:cNvPr id="7" name="TextBox 6">
            <a:extLst>
              <a:ext uri="{FF2B5EF4-FFF2-40B4-BE49-F238E27FC236}">
                <a16:creationId xmlns:a16="http://schemas.microsoft.com/office/drawing/2014/main" id="{AA495A6A-B9C1-C3CE-F399-EBF69894FA2D}"/>
              </a:ext>
            </a:extLst>
          </p:cNvPr>
          <p:cNvSpPr txBox="1"/>
          <p:nvPr/>
        </p:nvSpPr>
        <p:spPr>
          <a:xfrm>
            <a:off x="5644294" y="4547565"/>
            <a:ext cx="2113935" cy="523220"/>
          </a:xfrm>
          <a:prstGeom prst="rect">
            <a:avLst/>
          </a:prstGeom>
          <a:noFill/>
        </p:spPr>
        <p:txBody>
          <a:bodyPr wrap="square" rtlCol="0">
            <a:spAutoFit/>
          </a:bodyPr>
          <a:lstStyle/>
          <a:p>
            <a:r>
              <a:rPr lang="es-PR" sz="2800" dirty="0"/>
              <a:t>(2022)</a:t>
            </a:r>
          </a:p>
        </p:txBody>
      </p:sp>
    </p:spTree>
    <p:extLst>
      <p:ext uri="{BB962C8B-B14F-4D97-AF65-F5344CB8AC3E}">
        <p14:creationId xmlns:p14="http://schemas.microsoft.com/office/powerpoint/2010/main" val="1272297623"/>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D4FBAD-0A10-CDFE-0A72-5A75223FAC1C}"/>
              </a:ext>
            </a:extLst>
          </p:cNvPr>
          <p:cNvPicPr>
            <a:picLocks noChangeAspect="1"/>
          </p:cNvPicPr>
          <p:nvPr/>
        </p:nvPicPr>
        <p:blipFill>
          <a:blip r:embed="rId2"/>
          <a:stretch>
            <a:fillRect/>
          </a:stretch>
        </p:blipFill>
        <p:spPr>
          <a:xfrm>
            <a:off x="129327" y="0"/>
            <a:ext cx="7471008" cy="6859384"/>
          </a:xfrm>
          <a:prstGeom prst="rect">
            <a:avLst/>
          </a:prstGeom>
        </p:spPr>
      </p:pic>
    </p:spTree>
    <p:extLst>
      <p:ext uri="{BB962C8B-B14F-4D97-AF65-F5344CB8AC3E}">
        <p14:creationId xmlns:p14="http://schemas.microsoft.com/office/powerpoint/2010/main" val="2374919278"/>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7690" y="388734"/>
            <a:ext cx="10396538" cy="1152525"/>
          </a:xfrm>
          <a:prstGeom prst="rect">
            <a:avLst/>
          </a:prstGeom>
        </p:spPr>
        <p:txBody>
          <a:bodyPr>
            <a:normAutofit/>
          </a:bodyPr>
          <a:lstStyle/>
          <a:p>
            <a:r>
              <a:rPr lang="en-US" sz="4000" b="1" cap="all" dirty="0"/>
              <a:t>What to do?</a:t>
            </a:r>
          </a:p>
        </p:txBody>
      </p:sp>
      <p:sp>
        <p:nvSpPr>
          <p:cNvPr id="3" name="Content Placeholder 2"/>
          <p:cNvSpPr>
            <a:spLocks noGrp="1"/>
          </p:cNvSpPr>
          <p:nvPr>
            <p:ph sz="quarter" idx="4294967295"/>
          </p:nvPr>
        </p:nvSpPr>
        <p:spPr>
          <a:xfrm>
            <a:off x="1797050" y="1742332"/>
            <a:ext cx="10394950" cy="3309937"/>
          </a:xfrm>
          <a:prstGeom prst="rect">
            <a:avLst/>
          </a:prstGeom>
        </p:spPr>
        <p:txBody>
          <a:bodyPr>
            <a:normAutofit/>
          </a:bodyPr>
          <a:lstStyle/>
          <a:p>
            <a:r>
              <a:rPr lang="en-US" sz="2800" cap="none" dirty="0">
                <a:latin typeface="Helvetica" panose="020B0604020202020204" pitchFamily="34" charset="0"/>
                <a:cs typeface="Helvetica" panose="020B0604020202020204" pitchFamily="34" charset="0"/>
              </a:rPr>
              <a:t>  Be empathic and gentle</a:t>
            </a:r>
          </a:p>
          <a:p>
            <a:r>
              <a:rPr lang="en-US" sz="2800" cap="none" dirty="0">
                <a:latin typeface="Helvetica" panose="020B0604020202020204" pitchFamily="34" charset="0"/>
                <a:cs typeface="Helvetica" panose="020B0604020202020204" pitchFamily="34" charset="0"/>
              </a:rPr>
              <a:t>  Respect the differences, embrace the similarities</a:t>
            </a:r>
          </a:p>
          <a:p>
            <a:r>
              <a:rPr lang="en-US" sz="2800" cap="none" dirty="0">
                <a:latin typeface="Helvetica" panose="020B0604020202020204" pitchFamily="34" charset="0"/>
                <a:cs typeface="Helvetica" panose="020B0604020202020204" pitchFamily="34" charset="0"/>
              </a:rPr>
              <a:t>  Avoid face gestures and comments</a:t>
            </a:r>
          </a:p>
          <a:p>
            <a:r>
              <a:rPr lang="en-US" sz="2800" cap="none" dirty="0">
                <a:latin typeface="Helvetica" panose="020B0604020202020204" pitchFamily="34" charset="0"/>
                <a:cs typeface="Helvetica" panose="020B0604020202020204" pitchFamily="34" charset="0"/>
              </a:rPr>
              <a:t>  Doubts? Ask!</a:t>
            </a:r>
          </a:p>
          <a:p>
            <a:r>
              <a:rPr lang="en-US" sz="2800" cap="none" dirty="0">
                <a:latin typeface="Helvetica" panose="020B0604020202020204" pitchFamily="34" charset="0"/>
                <a:cs typeface="Helvetica" panose="020B0604020202020204" pitchFamily="34" charset="0"/>
              </a:rPr>
              <a:t>  Never assume!</a:t>
            </a:r>
          </a:p>
          <a:p>
            <a:r>
              <a:rPr lang="en-US" sz="2800" cap="none" dirty="0">
                <a:latin typeface="Helvetica" panose="020B0604020202020204" pitchFamily="34" charset="0"/>
                <a:cs typeface="Helvetica" panose="020B0604020202020204" pitchFamily="34" charset="0"/>
              </a:rPr>
              <a:t>  Beware of </a:t>
            </a:r>
            <a:r>
              <a:rPr lang="en-US" sz="2800" b="1" cap="none" dirty="0" err="1">
                <a:latin typeface="Helvetica" panose="020B0604020202020204" pitchFamily="34" charset="0"/>
                <a:cs typeface="Helvetica" panose="020B0604020202020204" pitchFamily="34" charset="0"/>
              </a:rPr>
              <a:t>Microagressions</a:t>
            </a:r>
            <a:r>
              <a:rPr lang="en-US" sz="2800" cap="none" dirty="0">
                <a:latin typeface="Helvetica" panose="020B0604020202020204" pitchFamily="34" charset="0"/>
                <a:cs typeface="Helvetica" panose="020B0604020202020204" pitchFamily="34" charset="0"/>
              </a:rPr>
              <a:t>!</a:t>
            </a:r>
          </a:p>
        </p:txBody>
      </p:sp>
    </p:spTree>
    <p:extLst>
      <p:ext uri="{BB962C8B-B14F-4D97-AF65-F5344CB8AC3E}">
        <p14:creationId xmlns:p14="http://schemas.microsoft.com/office/powerpoint/2010/main" val="1775912909"/>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505" y="209725"/>
            <a:ext cx="9009776" cy="707886"/>
          </a:xfrm>
          <a:prstGeom prst="rect">
            <a:avLst/>
          </a:prstGeom>
          <a:noFill/>
        </p:spPr>
        <p:txBody>
          <a:bodyPr wrap="square" rtlCol="0">
            <a:spAutoFit/>
          </a:bodyPr>
          <a:lstStyle/>
          <a:p>
            <a:r>
              <a:rPr lang="en-US" sz="4000" b="1" dirty="0"/>
              <a:t>MICROAGRESSIONS AND CONSEQUENCES</a:t>
            </a:r>
          </a:p>
        </p:txBody>
      </p:sp>
      <p:sp>
        <p:nvSpPr>
          <p:cNvPr id="3" name="TextBox 2"/>
          <p:cNvSpPr txBox="1"/>
          <p:nvPr/>
        </p:nvSpPr>
        <p:spPr>
          <a:xfrm>
            <a:off x="973122" y="917611"/>
            <a:ext cx="8732940" cy="5755422"/>
          </a:xfrm>
          <a:prstGeom prst="rect">
            <a:avLst/>
          </a:prstGeom>
          <a:noFill/>
        </p:spPr>
        <p:txBody>
          <a:bodyPr wrap="square" rtlCol="0">
            <a:spAutoFit/>
          </a:bodyPr>
          <a:lstStyle/>
          <a:p>
            <a:r>
              <a:rPr lang="en-US" sz="3600" dirty="0"/>
              <a:t> Bad Clinical Scenario </a:t>
            </a:r>
          </a:p>
          <a:p>
            <a:r>
              <a:rPr lang="en-US" sz="3200" dirty="0"/>
              <a:t>  - no teamwork</a:t>
            </a:r>
          </a:p>
          <a:p>
            <a:r>
              <a:rPr lang="en-US" sz="3200" dirty="0"/>
              <a:t>  - poor interpersonal relationships</a:t>
            </a:r>
          </a:p>
          <a:p>
            <a:r>
              <a:rPr lang="en-US" sz="3200" dirty="0"/>
              <a:t>  - low productivity</a:t>
            </a:r>
          </a:p>
          <a:p>
            <a:r>
              <a:rPr lang="en-US" sz="3200" dirty="0"/>
              <a:t>  - fewer cases solved</a:t>
            </a:r>
          </a:p>
          <a:p>
            <a:r>
              <a:rPr lang="en-US" sz="3600" dirty="0"/>
              <a:t>More mental health problems</a:t>
            </a:r>
          </a:p>
          <a:p>
            <a:r>
              <a:rPr lang="en-US" sz="3200" dirty="0"/>
              <a:t>    - low self-esteem</a:t>
            </a:r>
          </a:p>
          <a:p>
            <a:r>
              <a:rPr lang="en-US" sz="3200" dirty="0"/>
              <a:t>    - bulling</a:t>
            </a:r>
          </a:p>
          <a:p>
            <a:r>
              <a:rPr lang="en-US" sz="3600" dirty="0"/>
              <a:t>Increase in Mortality</a:t>
            </a:r>
          </a:p>
          <a:p>
            <a:r>
              <a:rPr lang="en-US" sz="3600" dirty="0"/>
              <a:t>   </a:t>
            </a:r>
            <a:r>
              <a:rPr lang="en-US" sz="3200" dirty="0"/>
              <a:t>- lack of timely patient care</a:t>
            </a:r>
          </a:p>
          <a:p>
            <a:r>
              <a:rPr lang="en-US" sz="3200" dirty="0"/>
              <a:t>   - suicides</a:t>
            </a:r>
          </a:p>
        </p:txBody>
      </p:sp>
    </p:spTree>
    <p:extLst>
      <p:ext uri="{BB962C8B-B14F-4D97-AF65-F5344CB8AC3E}">
        <p14:creationId xmlns:p14="http://schemas.microsoft.com/office/powerpoint/2010/main" val="4270033948"/>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136358" y="1493386"/>
            <a:ext cx="10394950" cy="2497138"/>
          </a:xfrm>
          <a:prstGeom prst="rect">
            <a:avLst/>
          </a:prstGeom>
        </p:spPr>
        <p:txBody>
          <a:bodyPr>
            <a:noAutofit/>
          </a:bodyPr>
          <a:lstStyle/>
          <a:p>
            <a:pPr marL="569913" indent="-401638"/>
            <a:r>
              <a:rPr lang="en-US" sz="3600" cap="none" dirty="0">
                <a:latin typeface="Calibri" panose="020F0502020204030204" pitchFamily="34" charset="0"/>
                <a:cs typeface="Calibri" panose="020F0502020204030204" pitchFamily="34" charset="0"/>
              </a:rPr>
              <a:t>If you don’t do nothing, you are part of the problem</a:t>
            </a:r>
          </a:p>
          <a:p>
            <a:pPr marL="569913" indent="-401638"/>
            <a:r>
              <a:rPr lang="en-US" sz="3600" cap="none" dirty="0">
                <a:latin typeface="Calibri" panose="020F0502020204030204" pitchFamily="34" charset="0"/>
                <a:cs typeface="Calibri" panose="020F0502020204030204" pitchFamily="34" charset="0"/>
              </a:rPr>
              <a:t>If you don’t see anything, you are part of the problem</a:t>
            </a:r>
          </a:p>
          <a:p>
            <a:pPr marL="569913" indent="-401638"/>
            <a:r>
              <a:rPr lang="en-US" sz="3600" cap="none" dirty="0">
                <a:latin typeface="Calibri" panose="020F0502020204030204" pitchFamily="34" charset="0"/>
                <a:cs typeface="Calibri" panose="020F0502020204030204" pitchFamily="34" charset="0"/>
              </a:rPr>
              <a:t>If you don’t work for justice, you are part of the problem</a:t>
            </a:r>
          </a:p>
          <a:p>
            <a:pPr marL="569913" indent="-401638"/>
            <a:r>
              <a:rPr lang="en-US" sz="3600" cap="none" dirty="0">
                <a:latin typeface="Calibri" panose="020F0502020204030204" pitchFamily="34" charset="0"/>
                <a:cs typeface="Calibri" panose="020F0502020204030204" pitchFamily="34" charset="0"/>
              </a:rPr>
              <a:t>If you don’t work on the micros and macros…YOU ARE THE PROBLEM!</a:t>
            </a:r>
          </a:p>
        </p:txBody>
      </p:sp>
      <p:sp>
        <p:nvSpPr>
          <p:cNvPr id="4" name="Title 3"/>
          <p:cNvSpPr>
            <a:spLocks noGrp="1"/>
          </p:cNvSpPr>
          <p:nvPr>
            <p:ph type="title" idx="4294967295"/>
          </p:nvPr>
        </p:nvSpPr>
        <p:spPr>
          <a:xfrm>
            <a:off x="470046" y="237674"/>
            <a:ext cx="10396538" cy="1152525"/>
          </a:xfrm>
          <a:prstGeom prst="rect">
            <a:avLst/>
          </a:prstGeom>
        </p:spPr>
        <p:txBody>
          <a:bodyPr/>
          <a:lstStyle/>
          <a:p>
            <a:r>
              <a:rPr lang="en-US" b="1" cap="all" dirty="0"/>
              <a:t>The Problem?</a:t>
            </a:r>
          </a:p>
        </p:txBody>
      </p:sp>
    </p:spTree>
    <p:extLst>
      <p:ext uri="{BB962C8B-B14F-4D97-AF65-F5344CB8AC3E}">
        <p14:creationId xmlns:p14="http://schemas.microsoft.com/office/powerpoint/2010/main" val="1716973079"/>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135" y="228600"/>
            <a:ext cx="11434917" cy="6186309"/>
          </a:xfrm>
          <a:prstGeom prst="rect">
            <a:avLst/>
          </a:prstGeom>
          <a:noFill/>
        </p:spPr>
        <p:txBody>
          <a:bodyPr wrap="square" rtlCol="0">
            <a:spAutoFit/>
          </a:bodyPr>
          <a:lstStyle/>
          <a:p>
            <a:pPr algn="ctr"/>
            <a:r>
              <a:rPr lang="en-US" sz="6000" dirty="0"/>
              <a:t>"How can I help you?"</a:t>
            </a:r>
            <a:endParaRPr lang="es-PR" sz="6000" dirty="0"/>
          </a:p>
          <a:p>
            <a:pPr algn="ctr"/>
            <a:endParaRPr lang="en-US" sz="4800" dirty="0"/>
          </a:p>
          <a:p>
            <a:pPr algn="ctr"/>
            <a:r>
              <a:rPr lang="en-US" sz="4800" dirty="0"/>
              <a:t>Your patient has a “</a:t>
            </a:r>
            <a:r>
              <a:rPr lang="en-US" sz="4800" dirty="0">
                <a:solidFill>
                  <a:srgbClr val="C00000"/>
                </a:solidFill>
              </a:rPr>
              <a:t>need</a:t>
            </a:r>
            <a:r>
              <a:rPr lang="en-US" sz="4800" dirty="0"/>
              <a:t>”,                                 to heal a condition.</a:t>
            </a:r>
          </a:p>
          <a:p>
            <a:pPr algn="ctr"/>
            <a:r>
              <a:rPr lang="en-US" sz="4800" dirty="0"/>
              <a:t>(Physical/Mental/Emotional)</a:t>
            </a:r>
          </a:p>
          <a:p>
            <a:pPr algn="ctr"/>
            <a:r>
              <a:rPr lang="en-US" sz="4800" dirty="0"/>
              <a:t>Orientation, Gender, Gender expression… is not the task.                                                          Respect is!</a:t>
            </a:r>
            <a:endParaRPr lang="es-PR" sz="4800" dirty="0"/>
          </a:p>
        </p:txBody>
      </p:sp>
    </p:spTree>
    <p:extLst>
      <p:ext uri="{BB962C8B-B14F-4D97-AF65-F5344CB8AC3E}">
        <p14:creationId xmlns:p14="http://schemas.microsoft.com/office/powerpoint/2010/main" val="290119073"/>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1A7308-0314-B42D-5572-A582FFE15F0D}"/>
              </a:ext>
            </a:extLst>
          </p:cNvPr>
          <p:cNvSpPr txBox="1"/>
          <p:nvPr/>
        </p:nvSpPr>
        <p:spPr>
          <a:xfrm>
            <a:off x="304800" y="98322"/>
            <a:ext cx="11887200" cy="7109639"/>
          </a:xfrm>
          <a:prstGeom prst="rect">
            <a:avLst/>
          </a:prstGeom>
          <a:noFill/>
        </p:spPr>
        <p:txBody>
          <a:bodyPr wrap="square" rtlCol="0">
            <a:spAutoFit/>
          </a:bodyPr>
          <a:lstStyle/>
          <a:p>
            <a:r>
              <a:rPr lang="es-PR" sz="2800" b="1" dirty="0">
                <a:latin typeface="+mj-lt"/>
              </a:rPr>
              <a:t>Ten </a:t>
            </a:r>
            <a:r>
              <a:rPr lang="es-PR" sz="2800" b="1" dirty="0" err="1">
                <a:latin typeface="+mj-lt"/>
              </a:rPr>
              <a:t>Strategies</a:t>
            </a:r>
            <a:r>
              <a:rPr lang="es-PR" sz="2800" b="1" dirty="0">
                <a:latin typeface="+mj-lt"/>
              </a:rPr>
              <a:t> </a:t>
            </a:r>
            <a:r>
              <a:rPr lang="es-PR" sz="2800" b="1" dirty="0" err="1">
                <a:latin typeface="+mj-lt"/>
              </a:rPr>
              <a:t>for</a:t>
            </a:r>
            <a:r>
              <a:rPr lang="es-PR" sz="2800" b="1" dirty="0">
                <a:latin typeface="+mj-lt"/>
              </a:rPr>
              <a:t> </a:t>
            </a:r>
            <a:r>
              <a:rPr lang="es-PR" sz="2800" b="1" dirty="0" err="1">
                <a:latin typeface="+mj-lt"/>
              </a:rPr>
              <a:t>Creating</a:t>
            </a:r>
            <a:r>
              <a:rPr lang="es-PR" sz="2800" b="1" dirty="0">
                <a:latin typeface="+mj-lt"/>
              </a:rPr>
              <a:t> Inclusive </a:t>
            </a:r>
            <a:r>
              <a:rPr lang="es-PR" sz="2800" b="1" dirty="0" err="1">
                <a:latin typeface="+mj-lt"/>
              </a:rPr>
              <a:t>Health</a:t>
            </a:r>
            <a:r>
              <a:rPr lang="es-PR" sz="2800" b="1" dirty="0">
                <a:latin typeface="+mj-lt"/>
              </a:rPr>
              <a:t> Care </a:t>
            </a:r>
            <a:r>
              <a:rPr lang="es-PR" sz="2800" b="1" dirty="0" err="1">
                <a:latin typeface="+mj-lt"/>
              </a:rPr>
              <a:t>Environments</a:t>
            </a:r>
            <a:r>
              <a:rPr lang="es-PR" sz="2800" b="1" dirty="0">
                <a:latin typeface="+mj-lt"/>
              </a:rPr>
              <a:t> </a:t>
            </a:r>
            <a:r>
              <a:rPr lang="es-PR" sz="2800" b="1" dirty="0" err="1">
                <a:latin typeface="+mj-lt"/>
              </a:rPr>
              <a:t>for</a:t>
            </a:r>
            <a:r>
              <a:rPr lang="es-PR" sz="2800" b="1" dirty="0">
                <a:latin typeface="+mj-lt"/>
              </a:rPr>
              <a:t> LGBTQIA+ People </a:t>
            </a:r>
          </a:p>
          <a:p>
            <a:endParaRPr lang="es-PR" sz="1200" dirty="0"/>
          </a:p>
          <a:p>
            <a:pPr marL="457200" indent="-457200">
              <a:buAutoNum type="arabicPeriod"/>
            </a:pPr>
            <a:r>
              <a:rPr lang="es-PR" sz="2400" dirty="0" err="1"/>
              <a:t>Leadership</a:t>
            </a:r>
            <a:r>
              <a:rPr lang="es-PR" sz="2400" dirty="0"/>
              <a:t> </a:t>
            </a:r>
            <a:r>
              <a:rPr lang="es-PR" sz="2400" dirty="0" err="1"/>
              <a:t>actively</a:t>
            </a:r>
            <a:r>
              <a:rPr lang="es-PR" sz="2400" dirty="0"/>
              <a:t> </a:t>
            </a:r>
            <a:r>
              <a:rPr lang="es-PR" sz="2400" dirty="0" err="1"/>
              <a:t>engaged</a:t>
            </a:r>
            <a:r>
              <a:rPr lang="es-PR" sz="2400" dirty="0"/>
              <a:t> and </a:t>
            </a:r>
            <a:r>
              <a:rPr lang="es-PR" sz="2400" dirty="0" err="1"/>
              <a:t>informed</a:t>
            </a:r>
            <a:endParaRPr lang="es-PR" sz="2400" dirty="0"/>
          </a:p>
          <a:p>
            <a:endParaRPr lang="es-PR" sz="1200" dirty="0"/>
          </a:p>
          <a:p>
            <a:pPr marL="514350" indent="-514350">
              <a:buAutoNum type="arabicPeriod" startAt="2"/>
            </a:pPr>
            <a:r>
              <a:rPr lang="es-PR" sz="2400" dirty="0" err="1"/>
              <a:t>Organizational</a:t>
            </a:r>
            <a:r>
              <a:rPr lang="es-PR" sz="2400" dirty="0"/>
              <a:t> </a:t>
            </a:r>
            <a:r>
              <a:rPr lang="es-PR" sz="2400" dirty="0" err="1"/>
              <a:t>Policies</a:t>
            </a:r>
            <a:r>
              <a:rPr lang="es-PR" sz="2400" dirty="0"/>
              <a:t> </a:t>
            </a:r>
            <a:r>
              <a:rPr lang="es-PR" sz="2400" dirty="0" err="1"/>
              <a:t>protect</a:t>
            </a:r>
            <a:r>
              <a:rPr lang="es-PR" sz="2400" dirty="0"/>
              <a:t> LGBTQIA+ People</a:t>
            </a:r>
          </a:p>
          <a:p>
            <a:pPr marL="514350" indent="-514350">
              <a:buAutoNum type="arabicPeriod" startAt="2"/>
            </a:pPr>
            <a:endParaRPr lang="es-PR" sz="1200" dirty="0"/>
          </a:p>
          <a:p>
            <a:pPr marL="514350" indent="-514350">
              <a:buAutoNum type="arabicPeriod" startAt="2"/>
            </a:pPr>
            <a:r>
              <a:rPr lang="es-PR" sz="2400" dirty="0" err="1"/>
              <a:t>The</a:t>
            </a:r>
            <a:r>
              <a:rPr lang="es-PR" sz="2400" dirty="0"/>
              <a:t> </a:t>
            </a:r>
            <a:r>
              <a:rPr lang="es-PR" sz="2400" dirty="0" err="1"/>
              <a:t>physical</a:t>
            </a:r>
            <a:r>
              <a:rPr lang="es-PR" sz="2400" dirty="0"/>
              <a:t> and virtual </a:t>
            </a:r>
            <a:r>
              <a:rPr lang="es-PR" sz="2400" dirty="0" err="1"/>
              <a:t>environment</a:t>
            </a:r>
            <a:r>
              <a:rPr lang="es-PR" sz="2400" dirty="0"/>
              <a:t> </a:t>
            </a:r>
            <a:r>
              <a:rPr lang="es-PR" sz="2400" dirty="0" err="1"/>
              <a:t>welcomes</a:t>
            </a:r>
            <a:r>
              <a:rPr lang="es-PR" sz="2400" dirty="0"/>
              <a:t> LGBTQIA+ People</a:t>
            </a:r>
          </a:p>
          <a:p>
            <a:pPr marL="514350" indent="-514350">
              <a:buAutoNum type="arabicPeriod" startAt="2"/>
            </a:pPr>
            <a:endParaRPr lang="es-PR" sz="1200" dirty="0"/>
          </a:p>
          <a:p>
            <a:pPr marL="514350" indent="-514350">
              <a:buAutoNum type="arabicPeriod" startAt="2"/>
            </a:pPr>
            <a:r>
              <a:rPr lang="es-PR" sz="2400" dirty="0" err="1"/>
              <a:t>Forms</a:t>
            </a:r>
            <a:r>
              <a:rPr lang="es-PR" sz="2400" dirty="0"/>
              <a:t> </a:t>
            </a:r>
            <a:r>
              <a:rPr lang="es-PR" sz="2400" dirty="0" err="1"/>
              <a:t>reflect</a:t>
            </a:r>
            <a:r>
              <a:rPr lang="es-PR" sz="2400" dirty="0"/>
              <a:t> LGBTQIA+ People and </a:t>
            </a:r>
            <a:r>
              <a:rPr lang="es-PR" sz="2400" dirty="0" err="1"/>
              <a:t>their</a:t>
            </a:r>
            <a:r>
              <a:rPr lang="es-PR" sz="2400" dirty="0"/>
              <a:t> </a:t>
            </a:r>
            <a:r>
              <a:rPr lang="es-PR" sz="2400" dirty="0" err="1"/>
              <a:t>relationships</a:t>
            </a:r>
            <a:endParaRPr lang="es-PR" sz="2400" dirty="0"/>
          </a:p>
          <a:p>
            <a:pPr marL="514350" indent="-514350">
              <a:buAutoNum type="arabicPeriod" startAt="2"/>
            </a:pPr>
            <a:endParaRPr lang="es-PR" sz="1200" dirty="0"/>
          </a:p>
          <a:p>
            <a:pPr marL="514350" indent="-514350">
              <a:buAutoNum type="arabicPeriod" startAt="2"/>
            </a:pPr>
            <a:r>
              <a:rPr lang="es-PR" sz="2400" dirty="0" err="1"/>
              <a:t>Partnerships</a:t>
            </a:r>
            <a:r>
              <a:rPr lang="es-PR" sz="2400" dirty="0"/>
              <a:t> </a:t>
            </a:r>
            <a:r>
              <a:rPr lang="es-PR" sz="2400" dirty="0" err="1"/>
              <a:t>with</a:t>
            </a:r>
            <a:r>
              <a:rPr lang="es-PR" sz="2400" dirty="0"/>
              <a:t> </a:t>
            </a:r>
            <a:r>
              <a:rPr lang="es-PR" sz="2400" dirty="0" err="1"/>
              <a:t>the</a:t>
            </a:r>
            <a:r>
              <a:rPr lang="es-PR" sz="2400" dirty="0"/>
              <a:t> LGBTQIA+ </a:t>
            </a:r>
            <a:r>
              <a:rPr lang="es-PR" sz="2400" dirty="0" err="1"/>
              <a:t>Community</a:t>
            </a:r>
            <a:endParaRPr lang="es-PR" sz="2400" dirty="0"/>
          </a:p>
          <a:p>
            <a:pPr marL="514350" indent="-514350">
              <a:buAutoNum type="arabicPeriod" startAt="2"/>
            </a:pPr>
            <a:endParaRPr lang="es-PR" sz="1200" dirty="0"/>
          </a:p>
          <a:p>
            <a:pPr marL="514350" indent="-514350">
              <a:buAutoNum type="arabicPeriod" startAt="2"/>
            </a:pPr>
            <a:r>
              <a:rPr lang="es-PR" sz="2400" dirty="0" err="1"/>
              <a:t>All</a:t>
            </a:r>
            <a:r>
              <a:rPr lang="es-PR" sz="2400" dirty="0"/>
              <a:t> Staff </a:t>
            </a:r>
            <a:r>
              <a:rPr lang="es-PR" sz="2400" dirty="0" err="1"/>
              <a:t>receive</a:t>
            </a:r>
            <a:r>
              <a:rPr lang="es-PR" sz="2400" dirty="0"/>
              <a:t> training </a:t>
            </a:r>
            <a:r>
              <a:rPr lang="es-PR" sz="2400" dirty="0" err="1"/>
              <a:t>on</a:t>
            </a:r>
            <a:r>
              <a:rPr lang="es-PR" sz="2400" dirty="0"/>
              <a:t> </a:t>
            </a:r>
            <a:r>
              <a:rPr lang="es-PR" sz="2400" dirty="0" err="1"/>
              <a:t>affirming</a:t>
            </a:r>
            <a:r>
              <a:rPr lang="es-PR" sz="2400" dirty="0"/>
              <a:t> </a:t>
            </a:r>
            <a:r>
              <a:rPr lang="es-PR" sz="2400" dirty="0" err="1"/>
              <a:t>communication</a:t>
            </a:r>
            <a:r>
              <a:rPr lang="es-PR" sz="2400" dirty="0"/>
              <a:t> and care</a:t>
            </a:r>
          </a:p>
          <a:p>
            <a:pPr marL="514350" indent="-514350">
              <a:buAutoNum type="arabicPeriod" startAt="2"/>
            </a:pPr>
            <a:endParaRPr lang="es-PR" sz="1200" dirty="0"/>
          </a:p>
          <a:p>
            <a:pPr marL="514350" indent="-514350">
              <a:buAutoNum type="arabicPeriod" startAt="2"/>
            </a:pPr>
            <a:r>
              <a:rPr lang="es-PR" sz="2400" dirty="0"/>
              <a:t>Sexual </a:t>
            </a:r>
            <a:r>
              <a:rPr lang="es-PR" sz="2400" dirty="0" err="1"/>
              <a:t>orientation</a:t>
            </a:r>
            <a:r>
              <a:rPr lang="es-PR" sz="2400" dirty="0"/>
              <a:t> and </a:t>
            </a:r>
            <a:r>
              <a:rPr lang="es-PR" sz="2400" dirty="0" err="1"/>
              <a:t>gender</a:t>
            </a:r>
            <a:r>
              <a:rPr lang="es-PR" sz="2400" dirty="0"/>
              <a:t> </a:t>
            </a:r>
            <a:r>
              <a:rPr lang="es-PR" sz="2400" dirty="0" err="1"/>
              <a:t>identity</a:t>
            </a:r>
            <a:r>
              <a:rPr lang="es-PR" sz="2400" dirty="0"/>
              <a:t> data are </a:t>
            </a:r>
            <a:r>
              <a:rPr lang="es-PR" sz="2400" dirty="0" err="1"/>
              <a:t>collected</a:t>
            </a:r>
            <a:r>
              <a:rPr lang="es-PR" sz="2400" dirty="0"/>
              <a:t> and </a:t>
            </a:r>
            <a:r>
              <a:rPr lang="es-PR" sz="2400" dirty="0" err="1"/>
              <a:t>used</a:t>
            </a:r>
            <a:r>
              <a:rPr lang="es-PR" sz="2400" dirty="0"/>
              <a:t> </a:t>
            </a:r>
            <a:r>
              <a:rPr lang="es-PR" sz="2400" dirty="0" err="1"/>
              <a:t>to</a:t>
            </a:r>
            <a:r>
              <a:rPr lang="es-PR" sz="2400" dirty="0"/>
              <a:t> </a:t>
            </a:r>
            <a:r>
              <a:rPr lang="es-PR" sz="2400" dirty="0" err="1"/>
              <a:t>improve</a:t>
            </a:r>
            <a:r>
              <a:rPr lang="es-PR" sz="2400" dirty="0"/>
              <a:t> </a:t>
            </a:r>
            <a:r>
              <a:rPr lang="es-PR" sz="2400" dirty="0" err="1"/>
              <a:t>health</a:t>
            </a:r>
            <a:r>
              <a:rPr lang="es-PR" sz="2400" dirty="0"/>
              <a:t> </a:t>
            </a:r>
            <a:r>
              <a:rPr lang="es-PR" sz="2400" dirty="0" err="1"/>
              <a:t>outcomes</a:t>
            </a:r>
            <a:endParaRPr lang="es-PR" sz="2400" dirty="0"/>
          </a:p>
          <a:p>
            <a:pPr marL="514350" indent="-514350">
              <a:buAutoNum type="arabicPeriod" startAt="2"/>
            </a:pPr>
            <a:r>
              <a:rPr lang="es-PR" sz="2400" dirty="0" err="1"/>
              <a:t>All</a:t>
            </a:r>
            <a:r>
              <a:rPr lang="es-PR" sz="2400" dirty="0"/>
              <a:t> </a:t>
            </a:r>
            <a:r>
              <a:rPr lang="es-PR" sz="2400" dirty="0" err="1"/>
              <a:t>patients</a:t>
            </a:r>
            <a:r>
              <a:rPr lang="es-PR" sz="2400" dirty="0"/>
              <a:t> </a:t>
            </a:r>
            <a:r>
              <a:rPr lang="es-PR" sz="2400" dirty="0" err="1"/>
              <a:t>receive</a:t>
            </a:r>
            <a:r>
              <a:rPr lang="es-PR" sz="2400" dirty="0"/>
              <a:t> </a:t>
            </a:r>
            <a:r>
              <a:rPr lang="es-PR" sz="2400" dirty="0" err="1"/>
              <a:t>routine</a:t>
            </a:r>
            <a:r>
              <a:rPr lang="es-PR" sz="2400" dirty="0"/>
              <a:t> and inclusive sexual </a:t>
            </a:r>
            <a:r>
              <a:rPr lang="es-PR" sz="2400" dirty="0" err="1"/>
              <a:t>health</a:t>
            </a:r>
            <a:r>
              <a:rPr lang="es-PR" sz="2400" dirty="0"/>
              <a:t> histories</a:t>
            </a:r>
          </a:p>
          <a:p>
            <a:pPr marL="514350" indent="-514350">
              <a:buAutoNum type="arabicPeriod" startAt="2"/>
            </a:pPr>
            <a:endParaRPr lang="es-PR" sz="1200" dirty="0"/>
          </a:p>
          <a:p>
            <a:pPr marL="514350" indent="-514350">
              <a:buAutoNum type="arabicPeriod" startAt="2"/>
            </a:pPr>
            <a:r>
              <a:rPr lang="es-PR" sz="2400" dirty="0"/>
              <a:t>Clinical care and </a:t>
            </a:r>
            <a:r>
              <a:rPr lang="es-PR" sz="2400" dirty="0" err="1"/>
              <a:t>services</a:t>
            </a:r>
            <a:r>
              <a:rPr lang="es-PR" sz="2400" dirty="0"/>
              <a:t> </a:t>
            </a:r>
            <a:r>
              <a:rPr lang="es-PR" sz="2400" dirty="0" err="1"/>
              <a:t>meet</a:t>
            </a:r>
            <a:r>
              <a:rPr lang="es-PR" sz="2400" dirty="0"/>
              <a:t> LGBTQIA+ </a:t>
            </a:r>
            <a:r>
              <a:rPr lang="es-PR" sz="2400" dirty="0" err="1"/>
              <a:t>health</a:t>
            </a:r>
            <a:r>
              <a:rPr lang="es-PR" sz="2400" dirty="0"/>
              <a:t> care </a:t>
            </a:r>
            <a:r>
              <a:rPr lang="es-PR" sz="2400" dirty="0" err="1"/>
              <a:t>needs</a:t>
            </a:r>
            <a:endParaRPr lang="es-PR" sz="2400" dirty="0"/>
          </a:p>
          <a:p>
            <a:pPr marL="514350" indent="-514350">
              <a:buAutoNum type="arabicPeriod" startAt="2"/>
            </a:pPr>
            <a:endParaRPr lang="es-PR" sz="1200" dirty="0"/>
          </a:p>
          <a:p>
            <a:pPr marL="514350" indent="-514350">
              <a:buAutoNum type="arabicPeriod" startAt="2"/>
            </a:pPr>
            <a:r>
              <a:rPr lang="es-PR" sz="2400" dirty="0"/>
              <a:t>LGBTQIA+ </a:t>
            </a:r>
            <a:r>
              <a:rPr lang="es-PR" sz="2400" dirty="0" err="1"/>
              <a:t>people</a:t>
            </a:r>
            <a:r>
              <a:rPr lang="es-PR" sz="2400" dirty="0"/>
              <a:t> are </a:t>
            </a:r>
            <a:r>
              <a:rPr lang="es-PR" sz="2400" dirty="0" err="1"/>
              <a:t>recruited</a:t>
            </a:r>
            <a:r>
              <a:rPr lang="es-PR" sz="2400" dirty="0"/>
              <a:t> and </a:t>
            </a:r>
            <a:r>
              <a:rPr lang="es-PR" sz="2400" dirty="0" err="1"/>
              <a:t>retained</a:t>
            </a:r>
            <a:endParaRPr lang="es-PR" sz="2400" dirty="0"/>
          </a:p>
          <a:p>
            <a:pPr marL="514350" indent="-514350">
              <a:buAutoNum type="arabicPeriod" startAt="2"/>
            </a:pPr>
            <a:endParaRPr lang="es-PR" sz="2400" dirty="0"/>
          </a:p>
          <a:p>
            <a:endParaRPr lang="es-PR" sz="2000" dirty="0"/>
          </a:p>
        </p:txBody>
      </p:sp>
    </p:spTree>
    <p:extLst>
      <p:ext uri="{BB962C8B-B14F-4D97-AF65-F5344CB8AC3E}">
        <p14:creationId xmlns:p14="http://schemas.microsoft.com/office/powerpoint/2010/main" val="181256440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 y="0"/>
            <a:ext cx="4048124" cy="1019175"/>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Gotham Ultra" pitchFamily="2" charset="0"/>
                <a:ea typeface="+mn-ea"/>
                <a:cs typeface="Gotham Ultra" pitchFamily="2" charset="0"/>
              </a:rPr>
              <a:t>Definitions</a:t>
            </a:r>
            <a:endParaRPr kumimoji="0" lang="id-ID" sz="4800" b="1" i="0" u="none" strike="noStrike" kern="1200" cap="none" spc="0" normalizeH="0" baseline="0" noProof="0" dirty="0">
              <a:ln>
                <a:noFill/>
              </a:ln>
              <a:solidFill>
                <a:srgbClr val="FFFFFF"/>
              </a:solidFill>
              <a:effectLst/>
              <a:uLnTx/>
              <a:uFillTx/>
              <a:latin typeface="Gotham Ultra" pitchFamily="2" charset="0"/>
              <a:ea typeface="+mn-ea"/>
              <a:cs typeface="Gotham Ultra" pitchFamily="2" charset="0"/>
            </a:endParaRPr>
          </a:p>
        </p:txBody>
      </p:sp>
      <p:sp>
        <p:nvSpPr>
          <p:cNvPr id="18" name="Rectangle 17"/>
          <p:cNvSpPr/>
          <p:nvPr/>
        </p:nvSpPr>
        <p:spPr>
          <a:xfrm>
            <a:off x="3838575" y="12486"/>
            <a:ext cx="7839903" cy="6059479"/>
          </a:xfrm>
          <a:prstGeom prst="rect">
            <a:avLst/>
          </a:prstGeom>
        </p:spPr>
        <p:txBody>
          <a:bodyPr wrap="square">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prstClr val="white"/>
              </a:solidFill>
              <a:effectLst/>
              <a:uLnTx/>
              <a:uFillTx/>
              <a:latin typeface="Constantia" panose="02030602050306030303" pitchFamily="18" charset="0"/>
            </a:endParaRPr>
          </a:p>
          <a:p>
            <a:pPr marL="914400" lvl="1" indent="-457200" algn="just" defTabSz="914400" fontAlgn="base">
              <a:lnSpc>
                <a:spcPct val="80000"/>
              </a:lnSpc>
              <a:spcBef>
                <a:spcPct val="0"/>
              </a:spcBef>
              <a:spcAft>
                <a:spcPct val="0"/>
              </a:spcAft>
              <a:buFont typeface="Arial" panose="020B0604020202020204" pitchFamily="34" charset="0"/>
              <a:buChar char="•"/>
            </a:pPr>
            <a:r>
              <a:rPr kumimoji="0" lang="en-US" altLang="en-US" sz="3200" b="1" i="0" u="none" strike="noStrike" kern="1200" cap="none" spc="0" normalizeH="0" baseline="0" noProof="0" dirty="0">
                <a:ln>
                  <a:noFill/>
                </a:ln>
                <a:solidFill>
                  <a:srgbClr val="009999">
                    <a:lumMod val="75000"/>
                  </a:srgbClr>
                </a:solidFill>
                <a:effectLst/>
                <a:uLnTx/>
                <a:uFillTx/>
                <a:latin typeface="Constantia" panose="02030602050306030303" pitchFamily="18" charset="0"/>
              </a:rPr>
              <a:t>Diversity</a:t>
            </a:r>
            <a:r>
              <a:rPr lang="en-US" altLang="en-US" sz="3200" dirty="0">
                <a:solidFill>
                  <a:srgbClr val="009999">
                    <a:lumMod val="75000"/>
                  </a:srgbClr>
                </a:solidFill>
                <a:latin typeface="Constantia" panose="02030602050306030303" pitchFamily="18" charset="0"/>
              </a:rPr>
              <a:t>: </a:t>
            </a:r>
            <a:r>
              <a:rPr lang="en-US" altLang="en-US" sz="2800" dirty="0">
                <a:solidFill>
                  <a:srgbClr val="009999">
                    <a:lumMod val="75000"/>
                  </a:srgbClr>
                </a:solidFill>
                <a:latin typeface="Constantia" panose="02030602050306030303" pitchFamily="18" charset="0"/>
              </a:rPr>
              <a:t>means having a range of people with various racial, ethnic, socio- economic, sexual orientation, gender and gender orientation, cultural backgrounds and various lifestyles, experience, and interests. </a:t>
            </a:r>
          </a:p>
          <a:p>
            <a:pPr lvl="1" defTabSz="914400" fontAlgn="base">
              <a:lnSpc>
                <a:spcPct val="80000"/>
              </a:lnSpc>
              <a:spcBef>
                <a:spcPct val="0"/>
              </a:spcBef>
              <a:spcAft>
                <a:spcPct val="0"/>
              </a:spcAft>
            </a:pPr>
            <a:endParaRPr kumimoji="0" lang="en-US" altLang="en-US" sz="2400" b="0" i="0" u="none" strike="noStrike" kern="1200" cap="none" spc="0" normalizeH="0" baseline="0" noProof="0" dirty="0">
              <a:ln>
                <a:noFill/>
              </a:ln>
              <a:solidFill>
                <a:srgbClr val="009999">
                  <a:lumMod val="75000"/>
                </a:srgbClr>
              </a:solidFill>
              <a:effectLst/>
              <a:uLnTx/>
              <a:uFillTx/>
              <a:latin typeface="Constantia" panose="02030602050306030303" pitchFamily="18" charset="0"/>
            </a:endParaRPr>
          </a:p>
          <a:p>
            <a:pPr marL="914400" lvl="1" indent="-457200" algn="just" defTabSz="914400" fontAlgn="base">
              <a:lnSpc>
                <a:spcPct val="80000"/>
              </a:lnSpc>
              <a:spcBef>
                <a:spcPct val="0"/>
              </a:spcBef>
              <a:spcAft>
                <a:spcPct val="0"/>
              </a:spcAft>
              <a:buFont typeface="Arial" panose="020B0604020202020204" pitchFamily="34" charset="0"/>
              <a:buChar char="•"/>
            </a:pPr>
            <a:r>
              <a:rPr kumimoji="0" lang="en-US" altLang="en-US" sz="3200" b="1" i="0" u="none" strike="noStrike" kern="1200" cap="none" spc="0" normalizeH="0" baseline="0" noProof="0" dirty="0">
                <a:ln>
                  <a:noFill/>
                </a:ln>
                <a:solidFill>
                  <a:srgbClr val="009999">
                    <a:lumMod val="75000"/>
                  </a:srgbClr>
                </a:solidFill>
                <a:effectLst/>
                <a:uLnTx/>
                <a:uFillTx/>
                <a:latin typeface="Constantia" panose="02030602050306030303" pitchFamily="18" charset="0"/>
              </a:rPr>
              <a:t>Inclusion</a:t>
            </a:r>
            <a:r>
              <a:rPr lang="en-US" altLang="en-US" sz="3200" b="1" dirty="0">
                <a:solidFill>
                  <a:srgbClr val="009999">
                    <a:lumMod val="75000"/>
                  </a:srgbClr>
                </a:solidFill>
                <a:latin typeface="Constantia" panose="02030602050306030303" pitchFamily="18" charset="0"/>
              </a:rPr>
              <a:t>:</a:t>
            </a:r>
            <a:r>
              <a:rPr lang="en-US" altLang="en-US" sz="3200" dirty="0">
                <a:solidFill>
                  <a:srgbClr val="009999">
                    <a:lumMod val="75000"/>
                  </a:srgbClr>
                </a:solidFill>
                <a:latin typeface="Constantia" panose="02030602050306030303" pitchFamily="18" charset="0"/>
              </a:rPr>
              <a:t> </a:t>
            </a:r>
            <a:r>
              <a:rPr lang="en-US" altLang="en-US" sz="2800" dirty="0">
                <a:solidFill>
                  <a:srgbClr val="009999">
                    <a:lumMod val="75000"/>
                  </a:srgbClr>
                </a:solidFill>
                <a:latin typeface="Constantia" panose="02030602050306030303" pitchFamily="18" charset="0"/>
              </a:rPr>
              <a:t>the practice or policy of providing equal access to opportunities and resources for people who might otherwise be excluded or marginalized, such as those who have physical or intellectual disabilities and members of other minority groups.</a:t>
            </a:r>
          </a:p>
          <a:p>
            <a:pPr lvl="1" algn="just" defTabSz="914400" fontAlgn="base">
              <a:lnSpc>
                <a:spcPct val="80000"/>
              </a:lnSpc>
              <a:spcBef>
                <a:spcPct val="0"/>
              </a:spcBef>
              <a:spcAft>
                <a:spcPct val="0"/>
              </a:spcAft>
            </a:pPr>
            <a:endParaRPr kumimoji="0" lang="en-US" altLang="en-US" sz="2400" b="0" i="0" u="none" strike="noStrike" kern="1200" cap="none" spc="0" normalizeH="0" baseline="0" noProof="0" dirty="0">
              <a:ln>
                <a:noFill/>
              </a:ln>
              <a:solidFill>
                <a:srgbClr val="009999">
                  <a:lumMod val="75000"/>
                </a:srgbClr>
              </a:solidFill>
              <a:effectLst/>
              <a:uLnTx/>
              <a:uFillTx/>
              <a:latin typeface="Constantia" panose="02030602050306030303" pitchFamily="18" charset="0"/>
            </a:endParaRPr>
          </a:p>
          <a:p>
            <a:pPr marL="914400" lvl="1" indent="-457200" defTabSz="914400" fontAlgn="base">
              <a:lnSpc>
                <a:spcPct val="80000"/>
              </a:lnSpc>
              <a:spcBef>
                <a:spcPct val="0"/>
              </a:spcBef>
              <a:spcAft>
                <a:spcPct val="0"/>
              </a:spcAft>
              <a:buFont typeface="Arial" panose="020B0604020202020204" pitchFamily="34" charset="0"/>
              <a:buChar char="•"/>
            </a:pPr>
            <a:r>
              <a:rPr kumimoji="0" lang="en-US" altLang="en-US" sz="3200" b="1" i="0" u="none" strike="noStrike" kern="1200" cap="none" spc="0" normalizeH="0" baseline="0" noProof="0" dirty="0">
                <a:ln>
                  <a:noFill/>
                </a:ln>
                <a:solidFill>
                  <a:srgbClr val="009999">
                    <a:lumMod val="75000"/>
                  </a:srgbClr>
                </a:solidFill>
                <a:effectLst/>
                <a:uLnTx/>
                <a:uFillTx/>
                <a:latin typeface="Constantia" panose="02030602050306030303" pitchFamily="18" charset="0"/>
              </a:rPr>
              <a:t>Belonging</a:t>
            </a:r>
            <a:r>
              <a:rPr lang="en-US" altLang="en-US" sz="3200" b="1" dirty="0">
                <a:solidFill>
                  <a:srgbClr val="009999">
                    <a:lumMod val="75000"/>
                  </a:srgbClr>
                </a:solidFill>
                <a:latin typeface="Constantia" panose="02030602050306030303" pitchFamily="18" charset="0"/>
              </a:rPr>
              <a:t>:</a:t>
            </a:r>
            <a:r>
              <a:rPr lang="en-US" altLang="en-US" sz="3200" dirty="0">
                <a:solidFill>
                  <a:srgbClr val="009999">
                    <a:lumMod val="75000"/>
                  </a:srgbClr>
                </a:solidFill>
                <a:latin typeface="Constantia" panose="02030602050306030303" pitchFamily="18" charset="0"/>
              </a:rPr>
              <a:t> </a:t>
            </a:r>
            <a:r>
              <a:rPr lang="en-US" altLang="en-US" sz="2800" dirty="0">
                <a:solidFill>
                  <a:srgbClr val="009999">
                    <a:lumMod val="75000"/>
                  </a:srgbClr>
                </a:solidFill>
                <a:latin typeface="Constantia" panose="02030602050306030303" pitchFamily="18" charset="0"/>
              </a:rPr>
              <a:t>a sense of fitting in or feeling like you are an important member of a group.</a:t>
            </a:r>
            <a:endParaRPr kumimoji="0" lang="en-US" altLang="en-US" sz="2800" b="0" i="0" u="none" strike="noStrike" kern="1200" cap="none" spc="0" normalizeH="0" baseline="0" noProof="0" dirty="0">
              <a:ln>
                <a:noFill/>
              </a:ln>
              <a:solidFill>
                <a:srgbClr val="009999">
                  <a:lumMod val="75000"/>
                </a:srgbClr>
              </a:solidFill>
              <a:effectLst/>
              <a:uLnTx/>
              <a:uFillTx/>
              <a:latin typeface="Constantia" panose="02030602050306030303" pitchFamily="18" charset="0"/>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19175"/>
            <a:ext cx="4048125" cy="5397500"/>
          </a:xfrm>
          <a:prstGeom prst="rect">
            <a:avLst/>
          </a:prstGeom>
        </p:spPr>
      </p:pic>
    </p:spTree>
    <p:extLst>
      <p:ext uri="{BB962C8B-B14F-4D97-AF65-F5344CB8AC3E}">
        <p14:creationId xmlns:p14="http://schemas.microsoft.com/office/powerpoint/2010/main" val="31056269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43437" y="151179"/>
            <a:ext cx="11505125" cy="6247864"/>
          </a:xfrm>
          <a:prstGeom prst="rect">
            <a:avLst/>
          </a:prstGeom>
          <a:noFill/>
        </p:spPr>
        <p:txBody>
          <a:bodyPr wrap="square" rtlCol="0">
            <a:spAutoFit/>
          </a:bodyPr>
          <a:lstStyle/>
          <a:p>
            <a:r>
              <a:rPr lang="en-US" sz="2000" b="1" cap="all" dirty="0">
                <a:latin typeface="Calibri" panose="020F0502020204030204" pitchFamily="34" charset="0"/>
                <a:cs typeface="Calibri" panose="020F0502020204030204" pitchFamily="34" charset="0"/>
              </a:rPr>
              <a:t>Ubuntu</a:t>
            </a:r>
            <a:r>
              <a:rPr lang="en-US" sz="2000" dirty="0">
                <a:latin typeface="Calibri" panose="020F0502020204030204" pitchFamily="34" charset="0"/>
                <a:cs typeface="Calibri" panose="020F0502020204030204" pitchFamily="34" charset="0"/>
              </a:rPr>
              <a:t> is a South African ethical rule focused on the loyalty of people and the relationships between them. The word comes from the Zulu and Xhosa languages. Ubuntu is seen as a traditional African concept.</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There are several possible translations of the term into English, the common ones are:</a:t>
            </a:r>
          </a:p>
          <a:p>
            <a:pPr marL="569913">
              <a:tabLst>
                <a:tab pos="58738" algn="l"/>
                <a:tab pos="166688" algn="l"/>
              </a:tabLst>
            </a:pPr>
            <a:r>
              <a:rPr lang="en-US" sz="2000" dirty="0">
                <a:latin typeface="Calibri" panose="020F0502020204030204" pitchFamily="34" charset="0"/>
                <a:cs typeface="Calibri" panose="020F0502020204030204" pitchFamily="34" charset="0"/>
              </a:rPr>
              <a:t>"Humanity towards other people"</a:t>
            </a:r>
          </a:p>
          <a:p>
            <a:pPr marL="569913">
              <a:tabLst>
                <a:tab pos="58738" algn="l"/>
                <a:tab pos="166688" algn="l"/>
              </a:tabLst>
            </a:pPr>
            <a:r>
              <a:rPr lang="en-US" sz="2000" dirty="0">
                <a:latin typeface="Calibri" panose="020F0502020204030204" pitchFamily="34" charset="0"/>
                <a:cs typeface="Calibri" panose="020F0502020204030204" pitchFamily="34" charset="0"/>
              </a:rPr>
              <a:t>"If everyone wins, you win"</a:t>
            </a:r>
          </a:p>
          <a:p>
            <a:pPr marL="569913">
              <a:tabLst>
                <a:tab pos="58738" algn="l"/>
                <a:tab pos="166688" algn="l"/>
              </a:tabLst>
            </a:pPr>
            <a:r>
              <a:rPr lang="en-US" sz="2000" dirty="0">
                <a:latin typeface="Calibri" panose="020F0502020204030204" pitchFamily="34" charset="0"/>
                <a:cs typeface="Calibri" panose="020F0502020204030204" pitchFamily="34" charset="0"/>
              </a:rPr>
              <a:t>"We were because we are"</a:t>
            </a:r>
          </a:p>
          <a:p>
            <a:pPr marL="569913">
              <a:tabLst>
                <a:tab pos="58738" algn="l"/>
                <a:tab pos="166688" algn="l"/>
              </a:tabLst>
            </a:pPr>
            <a:r>
              <a:rPr lang="en-US" sz="2000" dirty="0">
                <a:latin typeface="Calibri" panose="020F0502020204030204" pitchFamily="34" charset="0"/>
                <a:cs typeface="Calibri" panose="020F0502020204030204" pitchFamily="34" charset="0"/>
              </a:rPr>
              <a:t>"A person becomes human through other people"</a:t>
            </a:r>
          </a:p>
          <a:p>
            <a:pPr marL="569913">
              <a:tabLst>
                <a:tab pos="58738" algn="l"/>
                <a:tab pos="166688" algn="l"/>
              </a:tabLst>
            </a:pPr>
            <a:r>
              <a:rPr lang="en-US" sz="2000" dirty="0">
                <a:latin typeface="Calibri" panose="020F0502020204030204" pitchFamily="34" charset="0"/>
                <a:cs typeface="Calibri" panose="020F0502020204030204" pitchFamily="34" charset="0"/>
              </a:rPr>
              <a:t>"I am what I am based on what all people are"</a:t>
            </a:r>
          </a:p>
          <a:p>
            <a:pPr marL="569913">
              <a:tabLst>
                <a:tab pos="58738" algn="l"/>
                <a:tab pos="166688" algn="l"/>
              </a:tabLst>
            </a:pPr>
            <a:r>
              <a:rPr lang="en-US" sz="2000" dirty="0">
                <a:latin typeface="Calibri" panose="020F0502020204030204" pitchFamily="34" charset="0"/>
                <a:cs typeface="Calibri" panose="020F0502020204030204" pitchFamily="34" charset="0"/>
              </a:rPr>
              <a:t>"Belief is a universal link of sharing that connects all humanity."</a:t>
            </a:r>
          </a:p>
          <a:p>
            <a:pPr marL="569913">
              <a:tabLst>
                <a:tab pos="58738" algn="l"/>
                <a:tab pos="166688" algn="l"/>
              </a:tabLst>
            </a:pPr>
            <a:r>
              <a:rPr lang="en-US" sz="2000" dirty="0">
                <a:latin typeface="Calibri" panose="020F0502020204030204" pitchFamily="34" charset="0"/>
                <a:cs typeface="Calibri" panose="020F0502020204030204" pitchFamily="34" charset="0"/>
              </a:rPr>
              <a:t>Modesty</a:t>
            </a:r>
          </a:p>
          <a:p>
            <a:pPr marL="569913">
              <a:tabLst>
                <a:tab pos="58738" algn="l"/>
                <a:tab pos="166688" algn="l"/>
              </a:tabLst>
            </a:pPr>
            <a:r>
              <a:rPr lang="en-US" sz="2000" dirty="0">
                <a:latin typeface="Calibri" panose="020F0502020204030204" pitchFamily="34" charset="0"/>
                <a:cs typeface="Calibri" panose="020F0502020204030204" pitchFamily="34" charset="0"/>
              </a:rPr>
              <a:t>Empathy</a:t>
            </a:r>
          </a:p>
          <a:p>
            <a:pPr marL="569913">
              <a:tabLst>
                <a:tab pos="58738" algn="l"/>
                <a:tab pos="166688" algn="l"/>
              </a:tabLst>
            </a:pPr>
            <a:r>
              <a:rPr lang="en-US" sz="2000" dirty="0">
                <a:latin typeface="Calibri" panose="020F0502020204030204" pitchFamily="34" charset="0"/>
                <a:cs typeface="Calibri" panose="020F0502020204030204" pitchFamily="34" charset="0"/>
              </a:rPr>
              <a:t>“I am because we are, and since we are, then I am.”</a:t>
            </a:r>
          </a:p>
          <a:p>
            <a:pPr marL="569913">
              <a:tabLst>
                <a:tab pos="58738" algn="l"/>
                <a:tab pos="166688" algn="l"/>
              </a:tabLst>
            </a:pPr>
            <a:r>
              <a:rPr lang="en-US" sz="2000" dirty="0">
                <a:latin typeface="Calibri" panose="020F0502020204030204" pitchFamily="34" charset="0"/>
                <a:cs typeface="Calibri" panose="020F0502020204030204" pitchFamily="34" charset="0"/>
              </a:rPr>
              <a:t>"The common good is one's own good."</a:t>
            </a:r>
          </a:p>
          <a:p>
            <a:endParaRPr lang="en-US" sz="2000" dirty="0">
              <a:latin typeface="Calibri" panose="020F0502020204030204" pitchFamily="34" charset="0"/>
              <a:cs typeface="Calibri" panose="020F0502020204030204" pitchFamily="34" charset="0"/>
            </a:endParaRPr>
          </a:p>
          <a:p>
            <a:pPr algn="ctr"/>
            <a:endParaRPr lang="en-US" sz="2000" dirty="0">
              <a:latin typeface="Calibri" panose="020F0502020204030204" pitchFamily="34" charset="0"/>
              <a:cs typeface="Calibri" panose="020F0502020204030204" pitchFamily="34" charset="0"/>
            </a:endParaRPr>
          </a:p>
          <a:p>
            <a:pPr algn="ctr"/>
            <a:r>
              <a:rPr lang="en-US" sz="2000" dirty="0">
                <a:latin typeface="Calibri" panose="020F0502020204030204" pitchFamily="34" charset="0"/>
                <a:cs typeface="Calibri" panose="020F0502020204030204" pitchFamily="34" charset="0"/>
              </a:rPr>
              <a:t>“A person with Ubuntu is open and available to others, supports others, does not feel threatened when others are capable and good at something, because they are sure of themselves since they know that they belong to a great whole, that It decreases when other people are humiliated or belittled, when others are tortured or oppressed.” -  Desmond Tutu</a:t>
            </a:r>
            <a:endParaRPr lang="es-E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3483083"/>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txBody>
          <a:bodyPr/>
          <a:lstStyle/>
          <a:p>
            <a:endParaRPr lang="es-PR"/>
          </a:p>
        </p:txBody>
      </p:sp>
      <p:pic>
        <p:nvPicPr>
          <p:cNvPr id="4" name="Picture 3"/>
          <p:cNvPicPr>
            <a:picLocks noChangeAspect="1"/>
          </p:cNvPicPr>
          <p:nvPr/>
        </p:nvPicPr>
        <p:blipFill>
          <a:blip r:embed="rId2"/>
          <a:stretch>
            <a:fillRect/>
          </a:stretch>
        </p:blipFill>
        <p:spPr>
          <a:xfrm>
            <a:off x="-1" y="-1"/>
            <a:ext cx="12197751" cy="6858001"/>
          </a:xfrm>
          <a:prstGeom prst="rect">
            <a:avLst/>
          </a:prstGeom>
        </p:spPr>
      </p:pic>
    </p:spTree>
    <p:extLst>
      <p:ext uri="{BB962C8B-B14F-4D97-AF65-F5344CB8AC3E}">
        <p14:creationId xmlns:p14="http://schemas.microsoft.com/office/powerpoint/2010/main" val="2598164286"/>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0" y="0"/>
            <a:ext cx="4619625" cy="590550"/>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Gotham Ultra" pitchFamily="2" charset="0"/>
                <a:ea typeface="+mn-ea"/>
                <a:cs typeface="Gotham Ultra" pitchFamily="2" charset="0"/>
              </a:rPr>
              <a:t>How to find me:</a:t>
            </a:r>
            <a:endParaRPr kumimoji="0" lang="id-ID" sz="3600" b="1" i="0" u="none" strike="noStrike" kern="1200" cap="none" spc="0" normalizeH="0" baseline="0" noProof="0" dirty="0">
              <a:ln>
                <a:noFill/>
              </a:ln>
              <a:solidFill>
                <a:srgbClr val="FFFFFF"/>
              </a:solidFill>
              <a:effectLst/>
              <a:uLnTx/>
              <a:uFillTx/>
              <a:latin typeface="Gotham Ultra" pitchFamily="2" charset="0"/>
              <a:ea typeface="+mn-ea"/>
              <a:cs typeface="Gotham Ultra" pitchFamily="2" charset="0"/>
            </a:endParaRPr>
          </a:p>
        </p:txBody>
      </p:sp>
      <p:sp>
        <p:nvSpPr>
          <p:cNvPr id="5" name="Content Placeholder 2"/>
          <p:cNvSpPr txBox="1">
            <a:spLocks/>
          </p:cNvSpPr>
          <p:nvPr/>
        </p:nvSpPr>
        <p:spPr>
          <a:xfrm>
            <a:off x="898646" y="1470944"/>
            <a:ext cx="10394707" cy="241583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050" dirty="0">
              <a:latin typeface="Calibri" panose="020F0502020204030204" pitchFamily="34" charset="0"/>
              <a:cs typeface="Calibri" panose="020F0502020204030204" pitchFamily="34" charset="0"/>
            </a:endParaRPr>
          </a:p>
          <a:p>
            <a:pPr marL="514350" indent="-514350"/>
            <a:r>
              <a:rPr lang="en-US" sz="3600" dirty="0">
                <a:latin typeface="Calibri" panose="020F0502020204030204" pitchFamily="34" charset="0"/>
                <a:cs typeface="Calibri" panose="020F0502020204030204" pitchFamily="34" charset="0"/>
              </a:rPr>
              <a:t>SOM DEIJ Office– Building “L”                                                                                    (787)840-2575, extension 4739</a:t>
            </a:r>
          </a:p>
          <a:p>
            <a:pPr marL="514350" indent="-514350">
              <a:buNone/>
            </a:pPr>
            <a:endParaRPr lang="en-US" sz="3600" dirty="0">
              <a:latin typeface="Calibri" panose="020F0502020204030204" pitchFamily="34" charset="0"/>
              <a:cs typeface="Calibri" panose="020F0502020204030204" pitchFamily="34" charset="0"/>
            </a:endParaRPr>
          </a:p>
          <a:p>
            <a:pPr marL="514350" indent="-514350"/>
            <a:r>
              <a:rPr lang="en-US" sz="3600" dirty="0">
                <a:latin typeface="Calibri" panose="020F0502020204030204" pitchFamily="34" charset="0"/>
                <a:cs typeface="Calibri" panose="020F0502020204030204" pitchFamily="34" charset="0"/>
              </a:rPr>
              <a:t>Mobile: (787)661-7258</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651" y="3500703"/>
            <a:ext cx="2349642" cy="3138221"/>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995781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29" y="0"/>
            <a:ext cx="12187471" cy="6858000"/>
          </a:xfrm>
          <a:prstGeom prst="rect">
            <a:avLst/>
          </a:prstGeom>
        </p:spPr>
      </p:pic>
      <p:sp>
        <p:nvSpPr>
          <p:cNvPr id="7" name="Content Placeholder 2"/>
          <p:cNvSpPr txBox="1">
            <a:spLocks/>
          </p:cNvSpPr>
          <p:nvPr/>
        </p:nvSpPr>
        <p:spPr>
          <a:xfrm>
            <a:off x="896381" y="2957689"/>
            <a:ext cx="10394707" cy="3311189"/>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n-US" sz="6000" b="1" cap="none" dirty="0">
                <a:latin typeface="Bradley Hand ITC" panose="03070402050302030203" pitchFamily="66" charset="0"/>
              </a:rPr>
              <a:t>Do Good. Be Well. Have Peace. Be Blessed.</a:t>
            </a:r>
          </a:p>
        </p:txBody>
      </p:sp>
    </p:spTree>
    <p:extLst>
      <p:ext uri="{BB962C8B-B14F-4D97-AF65-F5344CB8AC3E}">
        <p14:creationId xmlns:p14="http://schemas.microsoft.com/office/powerpoint/2010/main" val="2575168075"/>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8F3B629-48E2-1DBF-B75A-A9E1572FC56D}"/>
              </a:ext>
            </a:extLst>
          </p:cNvPr>
          <p:cNvSpPr>
            <a:spLocks noGrp="1"/>
          </p:cNvSpPr>
          <p:nvPr>
            <p:ph type="pic" sz="quarter" idx="10"/>
          </p:nvPr>
        </p:nvSpPr>
        <p:spPr/>
        <p:txBody>
          <a:bodyPr/>
          <a:lstStyle/>
          <a:p>
            <a:pPr marL="0" indent="0">
              <a:buNone/>
            </a:pPr>
            <a:endParaRPr lang="en-US" sz="3200" dirty="0"/>
          </a:p>
          <a:p>
            <a:pPr marL="0" indent="0">
              <a:buNone/>
            </a:pPr>
            <a:r>
              <a:rPr lang="en-US" sz="4000" dirty="0"/>
              <a:t>  Questions</a:t>
            </a:r>
          </a:p>
          <a:p>
            <a:pPr marL="285750" indent="0">
              <a:buNone/>
              <a:tabLst>
                <a:tab pos="285750" algn="l"/>
              </a:tabLst>
            </a:pPr>
            <a:endParaRPr lang="en-US" sz="1400" dirty="0"/>
          </a:p>
          <a:p>
            <a:pPr marL="285750" indent="0">
              <a:buNone/>
              <a:tabLst>
                <a:tab pos="285750" algn="l"/>
              </a:tabLst>
            </a:pPr>
            <a:r>
              <a:rPr lang="en-US" sz="3200" dirty="0"/>
              <a:t>Case : A 13-year-old girl of masculine appearance visits the doctor’s     office. The doctor greets her by calling her "nice young lady" and begins taking her vitals. The young woman gets up from the stretcher very upset and tells her mother that she does not wish to continue the visit.</a:t>
            </a:r>
          </a:p>
          <a:p>
            <a:pPr marL="285750" indent="0">
              <a:buNone/>
              <a:tabLst>
                <a:tab pos="285750" algn="l"/>
              </a:tabLst>
            </a:pPr>
            <a:endParaRPr lang="en-US" sz="3200" dirty="0"/>
          </a:p>
          <a:p>
            <a:pPr marL="225425" indent="60325">
              <a:buNone/>
            </a:pPr>
            <a:r>
              <a:rPr lang="en-US" sz="3200" dirty="0"/>
              <a:t>Which of the following should be the first step in the interview?</a:t>
            </a:r>
          </a:p>
          <a:p>
            <a:pPr marL="225425" indent="60325">
              <a:buNone/>
            </a:pPr>
            <a:r>
              <a:rPr lang="en-US" sz="3200" dirty="0"/>
              <a:t>a. End the interview immediately.</a:t>
            </a:r>
          </a:p>
          <a:p>
            <a:pPr marL="225425" indent="60325">
              <a:buNone/>
            </a:pPr>
            <a:r>
              <a:rPr lang="en-US" sz="3200" dirty="0"/>
              <a:t>b. Interview the mother first.</a:t>
            </a:r>
          </a:p>
          <a:p>
            <a:pPr marL="225425" indent="60325">
              <a:buNone/>
            </a:pPr>
            <a:r>
              <a:rPr lang="en-US" sz="3200" dirty="0"/>
              <a:t>c. Ask her respectfully what she wants to be called.</a:t>
            </a:r>
          </a:p>
          <a:p>
            <a:pPr marL="0" indent="0">
              <a:buNone/>
            </a:pPr>
            <a:endParaRPr lang="es-PR" dirty="0"/>
          </a:p>
        </p:txBody>
      </p:sp>
    </p:spTree>
    <p:extLst>
      <p:ext uri="{BB962C8B-B14F-4D97-AF65-F5344CB8AC3E}">
        <p14:creationId xmlns:p14="http://schemas.microsoft.com/office/powerpoint/2010/main" val="1438496541"/>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45C63BD-419F-EDAF-6AF8-C8672DCB4249}"/>
              </a:ext>
            </a:extLst>
          </p:cNvPr>
          <p:cNvSpPr>
            <a:spLocks noGrp="1"/>
          </p:cNvSpPr>
          <p:nvPr>
            <p:ph type="pic" sz="quarter" idx="10"/>
          </p:nvPr>
        </p:nvSpPr>
        <p:spPr/>
        <p:txBody>
          <a:bodyPr/>
          <a:lstStyle/>
          <a:p>
            <a:pPr marL="0" indent="0">
              <a:buNone/>
            </a:pPr>
            <a:endParaRPr lang="es-PR" dirty="0"/>
          </a:p>
          <a:p>
            <a:pPr marL="0" indent="0">
              <a:buNone/>
            </a:pPr>
            <a:endParaRPr lang="es-PR" dirty="0"/>
          </a:p>
          <a:p>
            <a:pPr marL="0" indent="0">
              <a:buNone/>
            </a:pPr>
            <a:r>
              <a:rPr lang="es-PR" dirty="0"/>
              <a:t>         </a:t>
            </a:r>
            <a:r>
              <a:rPr lang="es-PR" sz="4400" dirty="0" err="1"/>
              <a:t>Correct</a:t>
            </a:r>
            <a:r>
              <a:rPr lang="es-PR" sz="4400" dirty="0"/>
              <a:t> </a:t>
            </a:r>
            <a:r>
              <a:rPr lang="es-PR" sz="4400" dirty="0" err="1"/>
              <a:t>answer</a:t>
            </a:r>
            <a:r>
              <a:rPr lang="es-PR" sz="4400" dirty="0"/>
              <a:t> </a:t>
            </a:r>
            <a:r>
              <a:rPr lang="es-PR" sz="4400" dirty="0" err="1"/>
              <a:t>is</a:t>
            </a:r>
            <a:r>
              <a:rPr lang="es-PR" sz="4400" dirty="0"/>
              <a:t>:</a:t>
            </a:r>
          </a:p>
          <a:p>
            <a:pPr marL="0" indent="0">
              <a:buNone/>
            </a:pPr>
            <a:r>
              <a:rPr lang="es-PR" sz="4000" dirty="0"/>
              <a:t>         </a:t>
            </a:r>
          </a:p>
          <a:p>
            <a:pPr marL="0" indent="0">
              <a:buNone/>
            </a:pPr>
            <a:r>
              <a:rPr lang="es-PR" sz="4000" dirty="0"/>
              <a:t>   </a:t>
            </a:r>
            <a:r>
              <a:rPr lang="en-US" sz="4000" dirty="0">
                <a:highlight>
                  <a:srgbClr val="FFFF00"/>
                </a:highlight>
              </a:rPr>
              <a:t>c. Ask her respectfully what she wants to be called.</a:t>
            </a:r>
          </a:p>
          <a:p>
            <a:pPr marL="747713" indent="-58738">
              <a:buNone/>
              <a:tabLst>
                <a:tab pos="796925" algn="l"/>
                <a:tab pos="1317625" algn="l"/>
              </a:tabLst>
            </a:pPr>
            <a:r>
              <a:rPr lang="es-PR" sz="4000" dirty="0"/>
              <a:t> </a:t>
            </a:r>
          </a:p>
          <a:p>
            <a:pPr marL="747713" indent="-58738">
              <a:buNone/>
              <a:tabLst>
                <a:tab pos="796925" algn="l"/>
                <a:tab pos="1317625" algn="l"/>
              </a:tabLst>
            </a:pPr>
            <a:r>
              <a:rPr lang="en-US" sz="4000" dirty="0"/>
              <a:t>That is the respectful and considerate way every patient expects to be treated by their doctor.</a:t>
            </a:r>
            <a:r>
              <a:rPr lang="es-PR" dirty="0"/>
              <a:t>          </a:t>
            </a:r>
          </a:p>
        </p:txBody>
      </p:sp>
    </p:spTree>
    <p:extLst>
      <p:ext uri="{BB962C8B-B14F-4D97-AF65-F5344CB8AC3E}">
        <p14:creationId xmlns:p14="http://schemas.microsoft.com/office/powerpoint/2010/main" val="4095716473"/>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933700C-B23A-C8F0-E3E0-725608FF1A60}"/>
              </a:ext>
            </a:extLst>
          </p:cNvPr>
          <p:cNvSpPr>
            <a:spLocks noGrp="1"/>
          </p:cNvSpPr>
          <p:nvPr>
            <p:ph type="pic" sz="quarter" idx="10"/>
          </p:nvPr>
        </p:nvSpPr>
        <p:spPr/>
        <p:txBody>
          <a:bodyPr/>
          <a:lstStyle/>
          <a:p>
            <a:pPr marL="0" indent="0">
              <a:buNone/>
            </a:pPr>
            <a:endParaRPr lang="es-PR" dirty="0"/>
          </a:p>
          <a:p>
            <a:pPr marL="285750" indent="0">
              <a:buNone/>
            </a:pPr>
            <a:r>
              <a:rPr lang="es-PR" sz="4000" dirty="0"/>
              <a:t>   </a:t>
            </a:r>
            <a:r>
              <a:rPr lang="en-US" sz="4000" dirty="0"/>
              <a:t>“Mario” is brought to the office to be examined. His/her/it parents are very concerned because he/she/it has expressed that he/she/it has "coming out" and wants to start a process.</a:t>
            </a:r>
          </a:p>
          <a:p>
            <a:pPr marL="285750" indent="0">
              <a:buNone/>
            </a:pPr>
            <a:endParaRPr lang="en-US" sz="4000" dirty="0"/>
          </a:p>
          <a:p>
            <a:pPr marL="285750" indent="0">
              <a:buNone/>
            </a:pPr>
            <a:r>
              <a:rPr lang="en-US" sz="4000" dirty="0"/>
              <a:t>The first step should be:</a:t>
            </a:r>
          </a:p>
          <a:p>
            <a:pPr marL="285750" indent="0">
              <a:buNone/>
            </a:pPr>
            <a:r>
              <a:rPr lang="en-US" sz="4000" dirty="0"/>
              <a:t>a.	Gender affirmation</a:t>
            </a:r>
          </a:p>
          <a:p>
            <a:pPr marL="285750" indent="0">
              <a:buNone/>
            </a:pPr>
            <a:r>
              <a:rPr lang="en-US" sz="4000" dirty="0"/>
              <a:t>b.	Gender-affirming surgery (GAS) </a:t>
            </a:r>
          </a:p>
          <a:p>
            <a:pPr marL="285750" indent="0">
              <a:buNone/>
            </a:pPr>
            <a:r>
              <a:rPr lang="en-US" sz="4000" dirty="0"/>
              <a:t>c.	Gender-affirming genital surgery</a:t>
            </a:r>
          </a:p>
          <a:p>
            <a:pPr marL="0" indent="0">
              <a:buNone/>
            </a:pPr>
            <a:endParaRPr lang="es-PR" dirty="0"/>
          </a:p>
        </p:txBody>
      </p:sp>
    </p:spTree>
    <p:extLst>
      <p:ext uri="{BB962C8B-B14F-4D97-AF65-F5344CB8AC3E}">
        <p14:creationId xmlns:p14="http://schemas.microsoft.com/office/powerpoint/2010/main" val="1445284748"/>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BD1AEC1-E8BD-1864-E5FB-75A2C70F99A1}"/>
              </a:ext>
            </a:extLst>
          </p:cNvPr>
          <p:cNvSpPr>
            <a:spLocks noGrp="1"/>
          </p:cNvSpPr>
          <p:nvPr>
            <p:ph type="pic" sz="quarter" idx="10"/>
          </p:nvPr>
        </p:nvSpPr>
        <p:spPr/>
        <p:txBody>
          <a:bodyPr/>
          <a:lstStyle/>
          <a:p>
            <a:pPr marL="0" indent="0">
              <a:buNone/>
            </a:pPr>
            <a:endParaRPr lang="es-PR" dirty="0"/>
          </a:p>
          <a:p>
            <a:pPr marL="0" indent="0">
              <a:buNone/>
            </a:pPr>
            <a:endParaRPr lang="es-PR" dirty="0"/>
          </a:p>
          <a:p>
            <a:pPr marL="0" indent="0">
              <a:buNone/>
            </a:pPr>
            <a:endParaRPr lang="es-PR" dirty="0"/>
          </a:p>
        </p:txBody>
      </p:sp>
      <p:sp>
        <p:nvSpPr>
          <p:cNvPr id="4" name="TextBox 3">
            <a:extLst>
              <a:ext uri="{FF2B5EF4-FFF2-40B4-BE49-F238E27FC236}">
                <a16:creationId xmlns:a16="http://schemas.microsoft.com/office/drawing/2014/main" id="{E2549DDD-B895-EB8E-9191-F11EB622BAEE}"/>
              </a:ext>
            </a:extLst>
          </p:cNvPr>
          <p:cNvSpPr txBox="1"/>
          <p:nvPr/>
        </p:nvSpPr>
        <p:spPr>
          <a:xfrm>
            <a:off x="324464" y="424934"/>
            <a:ext cx="11710220" cy="6186309"/>
          </a:xfrm>
          <a:prstGeom prst="rect">
            <a:avLst/>
          </a:prstGeom>
          <a:noFill/>
        </p:spPr>
        <p:txBody>
          <a:bodyPr wrap="square">
            <a:spAutoFit/>
          </a:bodyPr>
          <a:lstStyle/>
          <a:p>
            <a:r>
              <a:rPr lang="es-PR" sz="4400" dirty="0" err="1"/>
              <a:t>Correct</a:t>
            </a:r>
            <a:r>
              <a:rPr lang="es-PR" sz="4400" dirty="0"/>
              <a:t> </a:t>
            </a:r>
            <a:r>
              <a:rPr lang="es-PR" sz="4400" dirty="0" err="1"/>
              <a:t>answer</a:t>
            </a:r>
            <a:r>
              <a:rPr lang="es-PR" sz="4400" dirty="0"/>
              <a:t> </a:t>
            </a:r>
            <a:r>
              <a:rPr lang="es-PR" sz="4400" dirty="0" err="1"/>
              <a:t>is</a:t>
            </a:r>
            <a:r>
              <a:rPr lang="es-PR" sz="4400" dirty="0"/>
              <a:t>:</a:t>
            </a:r>
          </a:p>
          <a:p>
            <a:endParaRPr lang="es-PR" sz="4400" dirty="0"/>
          </a:p>
          <a:p>
            <a:r>
              <a:rPr lang="es-PR" sz="4400" dirty="0">
                <a:highlight>
                  <a:srgbClr val="FFFF00"/>
                </a:highlight>
              </a:rPr>
              <a:t>a.	</a:t>
            </a:r>
            <a:r>
              <a:rPr lang="es-PR" sz="4400" dirty="0" err="1">
                <a:highlight>
                  <a:srgbClr val="FFFF00"/>
                </a:highlight>
              </a:rPr>
              <a:t>Gender</a:t>
            </a:r>
            <a:r>
              <a:rPr lang="es-PR" sz="4400" dirty="0">
                <a:highlight>
                  <a:srgbClr val="FFFF00"/>
                </a:highlight>
              </a:rPr>
              <a:t> </a:t>
            </a:r>
            <a:r>
              <a:rPr lang="es-PR" sz="4400" dirty="0" err="1">
                <a:highlight>
                  <a:srgbClr val="FFFF00"/>
                </a:highlight>
              </a:rPr>
              <a:t>affirmation</a:t>
            </a:r>
            <a:r>
              <a:rPr lang="es-PR" sz="4400" dirty="0">
                <a:highlight>
                  <a:srgbClr val="FFFF00"/>
                </a:highlight>
              </a:rPr>
              <a:t> (legal, </a:t>
            </a:r>
            <a:r>
              <a:rPr lang="es-PR" sz="4400" dirty="0" err="1">
                <a:highlight>
                  <a:srgbClr val="FFFF00"/>
                </a:highlight>
              </a:rPr>
              <a:t>psychological</a:t>
            </a:r>
            <a:r>
              <a:rPr lang="es-PR" sz="4400" dirty="0">
                <a:highlight>
                  <a:srgbClr val="FFFF00"/>
                </a:highlight>
              </a:rPr>
              <a:t>, social)</a:t>
            </a:r>
          </a:p>
          <a:p>
            <a:endParaRPr lang="es-PR" sz="4400" dirty="0"/>
          </a:p>
          <a:p>
            <a:r>
              <a:rPr lang="en-US" sz="4400" dirty="0"/>
              <a:t>The patient needs to go through this transition with the help of their family, friends and, above all, their doctor. The clinical processes/operations/ hormone treatments... will come in due time and in a responsible manner.</a:t>
            </a:r>
            <a:endParaRPr lang="es-PR" sz="4400" dirty="0"/>
          </a:p>
        </p:txBody>
      </p:sp>
    </p:spTree>
    <p:extLst>
      <p:ext uri="{BB962C8B-B14F-4D97-AF65-F5344CB8AC3E}">
        <p14:creationId xmlns:p14="http://schemas.microsoft.com/office/powerpoint/2010/main" val="270626444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DEC0240-C892-BF49-BF5E-82A25A1C11C8}"/>
              </a:ext>
            </a:extLst>
          </p:cNvPr>
          <p:cNvSpPr txBox="1"/>
          <p:nvPr/>
        </p:nvSpPr>
        <p:spPr>
          <a:xfrm>
            <a:off x="3831267" y="4410208"/>
            <a:ext cx="47326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9193"/>
                </a:solidFill>
                <a:effectLst/>
                <a:uLnTx/>
                <a:uFillTx/>
                <a:latin typeface="Gotham Light" pitchFamily="2" charset="0"/>
                <a:ea typeface="+mn-ea"/>
                <a:cs typeface="Gotham Light" pitchFamily="2" charset="0"/>
              </a:rPr>
              <a:t>Liz </a:t>
            </a:r>
            <a:r>
              <a:rPr kumimoji="0" lang="en-US" sz="2400" b="1" i="0" u="none" strike="noStrike" kern="1200" cap="none" spc="0" normalizeH="0" baseline="0" noProof="0" dirty="0" err="1">
                <a:ln>
                  <a:noFill/>
                </a:ln>
                <a:solidFill>
                  <a:srgbClr val="009193"/>
                </a:solidFill>
                <a:effectLst/>
                <a:uLnTx/>
                <a:uFillTx/>
                <a:latin typeface="Gotham Light" pitchFamily="2" charset="0"/>
                <a:ea typeface="+mn-ea"/>
                <a:cs typeface="Gotham Light" pitchFamily="2" charset="0"/>
              </a:rPr>
              <a:t>Fosslien</a:t>
            </a:r>
            <a:r>
              <a:rPr kumimoji="0" lang="en-US" sz="2400" b="1" i="0" u="none" strike="noStrike" kern="1200" cap="none" spc="0" normalizeH="0" baseline="0" noProof="0" dirty="0">
                <a:ln>
                  <a:noFill/>
                </a:ln>
                <a:solidFill>
                  <a:srgbClr val="009193"/>
                </a:solidFill>
                <a:effectLst/>
                <a:uLnTx/>
                <a:uFillTx/>
                <a:latin typeface="Gotham Light" pitchFamily="2" charset="0"/>
                <a:ea typeface="+mn-ea"/>
                <a:cs typeface="Gotham Light" pitchFamily="2" charset="0"/>
              </a:rPr>
              <a:t> and Mollie</a:t>
            </a:r>
            <a:r>
              <a:rPr kumimoji="0" lang="en-US" sz="2400" b="1" i="0" u="none" strike="noStrike" kern="1200" cap="none" spc="0" normalizeH="0" noProof="0" dirty="0">
                <a:ln>
                  <a:noFill/>
                </a:ln>
                <a:solidFill>
                  <a:srgbClr val="009193"/>
                </a:solidFill>
                <a:effectLst/>
                <a:uLnTx/>
                <a:uFillTx/>
                <a:latin typeface="Gotham Light" pitchFamily="2" charset="0"/>
                <a:ea typeface="+mn-ea"/>
                <a:cs typeface="Gotham Light" pitchFamily="2" charset="0"/>
              </a:rPr>
              <a:t> West Duffy</a:t>
            </a:r>
            <a:r>
              <a:rPr kumimoji="0" lang="en-US" sz="2400" b="1" i="0" u="none" strike="noStrike" kern="1200" cap="none" spc="0" normalizeH="0" baseline="0" noProof="0" dirty="0">
                <a:ln>
                  <a:noFill/>
                </a:ln>
                <a:solidFill>
                  <a:srgbClr val="009193"/>
                </a:solidFill>
                <a:effectLst/>
                <a:uLnTx/>
                <a:uFillTx/>
                <a:latin typeface="Gotham Light" pitchFamily="2" charset="0"/>
                <a:ea typeface="+mn-ea"/>
                <a:cs typeface="Gotham Light" pitchFamily="2" charset="0"/>
              </a:rPr>
              <a:t> </a:t>
            </a:r>
            <a:endParaRPr kumimoji="0" lang="id-ID" sz="2400" b="1" i="0" u="none" strike="noStrike" kern="1200" cap="none" spc="0" normalizeH="0" baseline="0" noProof="0" dirty="0">
              <a:ln>
                <a:noFill/>
              </a:ln>
              <a:solidFill>
                <a:srgbClr val="009193"/>
              </a:solidFill>
              <a:effectLst/>
              <a:uLnTx/>
              <a:uFillTx/>
              <a:latin typeface="Gotham Light" pitchFamily="2" charset="0"/>
              <a:ea typeface="+mn-ea"/>
              <a:cs typeface="Gotham Light" pitchFamily="2" charset="0"/>
            </a:endParaRPr>
          </a:p>
        </p:txBody>
      </p:sp>
      <p:sp>
        <p:nvSpPr>
          <p:cNvPr id="2" name="Rectangle 1"/>
          <p:cNvSpPr/>
          <p:nvPr/>
        </p:nvSpPr>
        <p:spPr>
          <a:xfrm>
            <a:off x="2153742" y="1505561"/>
            <a:ext cx="8338814" cy="2377574"/>
          </a:xfrm>
          <a:prstGeom prst="rect">
            <a:avLst/>
          </a:prstGeom>
        </p:spPr>
        <p:txBody>
          <a:bodyPr wrap="square">
            <a:spAutoFit/>
          </a:bodyPr>
          <a:lstStyle/>
          <a:p>
            <a:pPr marL="0" marR="0" lvl="0" indent="0" algn="ctr" defTabSz="914400" rtl="0" eaLnBrk="0" fontAlgn="base" latinLnBrk="0" hangingPunct="0">
              <a:lnSpc>
                <a:spcPct val="85000"/>
              </a:lnSpc>
              <a:spcBef>
                <a:spcPct val="20000"/>
              </a:spcBef>
              <a:spcAft>
                <a:spcPct val="0"/>
              </a:spcAft>
              <a:buClrTx/>
              <a:buSzTx/>
              <a:buFontTx/>
              <a:buNone/>
              <a:tabLst/>
              <a:defRPr/>
            </a:pPr>
            <a:r>
              <a:rPr kumimoji="0" lang="en-US" sz="5400" b="1" i="0" u="none" strike="noStrike" kern="0" cap="none" spc="0" normalizeH="0" baseline="0" noProof="0" dirty="0">
                <a:ln>
                  <a:noFill/>
                </a:ln>
                <a:solidFill>
                  <a:srgbClr val="000000">
                    <a:lumMod val="95000"/>
                    <a:lumOff val="5000"/>
                  </a:srgbClr>
                </a:solidFill>
                <a:effectLst/>
                <a:uLnTx/>
                <a:uFillTx/>
                <a:latin typeface="Gabriola" panose="04040605051002020D02" pitchFamily="82" charset="0"/>
                <a:cs typeface="Calibri" panose="020F0502020204030204" pitchFamily="34" charset="0"/>
              </a:rPr>
              <a:t>“Diversity is having a seat at the table,</a:t>
            </a:r>
          </a:p>
          <a:p>
            <a:pPr marL="0" marR="0" lvl="0" indent="0" algn="ctr" defTabSz="914400" rtl="0" eaLnBrk="0" fontAlgn="base" latinLnBrk="0" hangingPunct="0">
              <a:lnSpc>
                <a:spcPct val="85000"/>
              </a:lnSpc>
              <a:spcBef>
                <a:spcPct val="20000"/>
              </a:spcBef>
              <a:spcAft>
                <a:spcPct val="0"/>
              </a:spcAft>
              <a:buClrTx/>
              <a:buSzTx/>
              <a:buFontTx/>
              <a:buNone/>
              <a:tabLst/>
              <a:defRPr/>
            </a:pPr>
            <a:r>
              <a:rPr kumimoji="0" lang="en-US" sz="5400" b="1" i="0" u="none" strike="noStrike" kern="0" cap="none" spc="0" normalizeH="0" baseline="0" noProof="0" dirty="0">
                <a:ln>
                  <a:noFill/>
                </a:ln>
                <a:solidFill>
                  <a:srgbClr val="000000">
                    <a:lumMod val="95000"/>
                    <a:lumOff val="5000"/>
                  </a:srgbClr>
                </a:solidFill>
                <a:effectLst/>
                <a:uLnTx/>
                <a:uFillTx/>
                <a:latin typeface="Gabriola" panose="04040605051002020D02" pitchFamily="82" charset="0"/>
                <a:cs typeface="Calibri" panose="020F0502020204030204" pitchFamily="34" charset="0"/>
              </a:rPr>
              <a:t> Inclusion is having a voice,</a:t>
            </a:r>
            <a:r>
              <a:rPr kumimoji="0" lang="en-US" sz="5400" b="1" i="0" u="none" strike="noStrike" kern="0" cap="none" spc="0" normalizeH="0" noProof="0" dirty="0">
                <a:ln>
                  <a:noFill/>
                </a:ln>
                <a:solidFill>
                  <a:srgbClr val="000000">
                    <a:lumMod val="95000"/>
                    <a:lumOff val="5000"/>
                  </a:srgbClr>
                </a:solidFill>
                <a:effectLst/>
                <a:uLnTx/>
                <a:uFillTx/>
                <a:latin typeface="Gabriola" panose="04040605051002020D02" pitchFamily="82" charset="0"/>
                <a:cs typeface="Calibri" panose="020F0502020204030204" pitchFamily="34" charset="0"/>
              </a:rPr>
              <a:t> </a:t>
            </a:r>
            <a:r>
              <a:rPr lang="en-US" sz="5400" b="1" kern="0" dirty="0">
                <a:solidFill>
                  <a:srgbClr val="000000">
                    <a:lumMod val="95000"/>
                    <a:lumOff val="5000"/>
                  </a:srgbClr>
                </a:solidFill>
                <a:latin typeface="Gabriola" panose="04040605051002020D02" pitchFamily="82" charset="0"/>
                <a:cs typeface="Calibri" panose="020F0502020204030204" pitchFamily="34" charset="0"/>
              </a:rPr>
              <a:t> </a:t>
            </a:r>
            <a:r>
              <a:rPr kumimoji="0" lang="en-US" sz="5400" b="1" i="0" u="none" strike="noStrike" kern="0" cap="none" spc="0" normalizeH="0" noProof="0" dirty="0">
                <a:ln>
                  <a:noFill/>
                </a:ln>
                <a:solidFill>
                  <a:srgbClr val="000000">
                    <a:lumMod val="95000"/>
                    <a:lumOff val="5000"/>
                  </a:srgbClr>
                </a:solidFill>
                <a:effectLst/>
                <a:uLnTx/>
                <a:uFillTx/>
                <a:latin typeface="Gabriola" panose="04040605051002020D02" pitchFamily="82" charset="0"/>
                <a:cs typeface="Calibri" panose="020F0502020204030204" pitchFamily="34" charset="0"/>
              </a:rPr>
              <a:t>and                                 Belonging is having </a:t>
            </a:r>
            <a:r>
              <a:rPr lang="en-US" sz="5400" b="1" kern="0" dirty="0">
                <a:solidFill>
                  <a:srgbClr val="000000">
                    <a:lumMod val="95000"/>
                    <a:lumOff val="5000"/>
                  </a:srgbClr>
                </a:solidFill>
                <a:latin typeface="Gabriola" panose="04040605051002020D02" pitchFamily="82" charset="0"/>
                <a:cs typeface="Calibri" panose="020F0502020204030204" pitchFamily="34" charset="0"/>
              </a:rPr>
              <a:t>that voice </a:t>
            </a:r>
            <a:r>
              <a:rPr kumimoji="0" lang="en-US" sz="5400" b="1" i="0" u="none" strike="noStrike" kern="0" cap="none" spc="0" normalizeH="0" noProof="0" dirty="0">
                <a:ln>
                  <a:noFill/>
                </a:ln>
                <a:solidFill>
                  <a:srgbClr val="000000">
                    <a:lumMod val="95000"/>
                    <a:lumOff val="5000"/>
                  </a:srgbClr>
                </a:solidFill>
                <a:effectLst/>
                <a:uLnTx/>
                <a:uFillTx/>
                <a:latin typeface="Gabriola" panose="04040605051002020D02" pitchFamily="82" charset="0"/>
                <a:cs typeface="Calibri" panose="020F0502020204030204" pitchFamily="34" charset="0"/>
              </a:rPr>
              <a:t>heard.”</a:t>
            </a:r>
            <a:endParaRPr kumimoji="0" lang="en-US" sz="5400" b="1" i="0" u="none" strike="noStrike" kern="0" cap="none" spc="0" normalizeH="0" baseline="0" noProof="0" dirty="0">
              <a:ln>
                <a:noFill/>
              </a:ln>
              <a:solidFill>
                <a:srgbClr val="000000">
                  <a:lumMod val="95000"/>
                  <a:lumOff val="5000"/>
                </a:srgbClr>
              </a:solidFill>
              <a:effectLst/>
              <a:uLnTx/>
              <a:uFillTx/>
              <a:latin typeface="Gabriola" panose="04040605051002020D02" pitchFamily="82" charset="0"/>
              <a:cs typeface="Calibri" panose="020F0502020204030204" pitchFamily="34" charset="0"/>
            </a:endParaRPr>
          </a:p>
        </p:txBody>
      </p:sp>
    </p:spTree>
    <p:extLst>
      <p:ext uri="{BB962C8B-B14F-4D97-AF65-F5344CB8AC3E}">
        <p14:creationId xmlns:p14="http://schemas.microsoft.com/office/powerpoint/2010/main" val="16421452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244928">
            <a:off x="184544" y="248173"/>
            <a:ext cx="1485824" cy="1569660"/>
          </a:xfrm>
          <a:prstGeom prst="rect">
            <a:avLst/>
          </a:prstGeom>
          <a:noFill/>
        </p:spPr>
        <p:txBody>
          <a:bodyPr wrap="square" lIns="91440" tIns="45720" rIns="91440" bIns="45720">
            <a:spAutoFit/>
          </a:bodyPr>
          <a:lstStyle/>
          <a:p>
            <a:pPr algn="ctr"/>
            <a:r>
              <a:rPr lang="en-US" sz="9600" b="1" cap="none" spc="0" dirty="0">
                <a:ln w="12700">
                  <a:solidFill>
                    <a:schemeClr val="accent1"/>
                  </a:solidFill>
                  <a:prstDash val="solid"/>
                </a:ln>
                <a:solidFill>
                  <a:srgbClr val="65D7FF"/>
                </a:solidFill>
                <a:effectLst>
                  <a:outerShdw dist="38100" dir="2640000" algn="bl" rotWithShape="0">
                    <a:schemeClr val="accent1"/>
                  </a:outerShdw>
                </a:effectLst>
              </a:rPr>
              <a:t>L</a:t>
            </a:r>
          </a:p>
        </p:txBody>
      </p:sp>
      <p:sp>
        <p:nvSpPr>
          <p:cNvPr id="5" name="Rectangle 4"/>
          <p:cNvSpPr/>
          <p:nvPr/>
        </p:nvSpPr>
        <p:spPr>
          <a:xfrm rot="1365348">
            <a:off x="564610" y="1275132"/>
            <a:ext cx="864340" cy="1569660"/>
          </a:xfrm>
          <a:prstGeom prst="rect">
            <a:avLst/>
          </a:prstGeom>
          <a:noFill/>
        </p:spPr>
        <p:txBody>
          <a:bodyPr wrap="none" lIns="91440" tIns="45720" rIns="91440" bIns="45720">
            <a:spAutoFit/>
          </a:bodyPr>
          <a:lstStyle/>
          <a:p>
            <a:pPr algn="ctr"/>
            <a:r>
              <a:rPr lang="en-US" sz="9600" b="1" cap="none" spc="0" dirty="0">
                <a:ln w="12700">
                  <a:solidFill>
                    <a:schemeClr val="accent1"/>
                  </a:solidFill>
                  <a:prstDash val="solid"/>
                </a:ln>
                <a:solidFill>
                  <a:srgbClr val="098AFF"/>
                </a:solidFill>
                <a:effectLst>
                  <a:outerShdw dist="38100" dir="2640000" algn="bl" rotWithShape="0">
                    <a:schemeClr val="accent1"/>
                  </a:outerShdw>
                </a:effectLst>
              </a:rPr>
              <a:t>G</a:t>
            </a:r>
          </a:p>
        </p:txBody>
      </p:sp>
      <p:sp>
        <p:nvSpPr>
          <p:cNvPr id="6" name="Rectangle 5"/>
          <p:cNvSpPr/>
          <p:nvPr/>
        </p:nvSpPr>
        <p:spPr>
          <a:xfrm rot="19946813">
            <a:off x="613009" y="2413429"/>
            <a:ext cx="865943" cy="1569660"/>
          </a:xfrm>
          <a:prstGeom prst="rect">
            <a:avLst/>
          </a:prstGeom>
          <a:noFill/>
        </p:spPr>
        <p:txBody>
          <a:bodyPr wrap="none" lIns="91440" tIns="45720" rIns="91440" bIns="45720">
            <a:spAutoFit/>
          </a:bodyPr>
          <a:lstStyle/>
          <a:p>
            <a:pPr algn="ctr"/>
            <a:r>
              <a:rPr lang="en-US" sz="9600" b="1" cap="none" spc="0" dirty="0">
                <a:ln w="12700">
                  <a:solidFill>
                    <a:schemeClr val="accent1"/>
                  </a:solidFill>
                  <a:prstDash val="solid"/>
                </a:ln>
                <a:solidFill>
                  <a:srgbClr val="6E83C8"/>
                </a:solidFill>
                <a:effectLst>
                  <a:outerShdw dist="38100" dir="2640000" algn="bl" rotWithShape="0">
                    <a:schemeClr val="accent1"/>
                  </a:outerShdw>
                </a:effectLst>
              </a:rPr>
              <a:t>B</a:t>
            </a:r>
            <a:endParaRPr lang="en-US" sz="9600" b="1" i="1" cap="none" spc="0" dirty="0">
              <a:ln w="12700">
                <a:solidFill>
                  <a:schemeClr val="accent1"/>
                </a:solidFill>
                <a:prstDash val="solid"/>
              </a:ln>
              <a:solidFill>
                <a:srgbClr val="6E83C8"/>
              </a:solidFill>
              <a:effectLst>
                <a:outerShdw dist="38100" dir="2640000" algn="bl" rotWithShape="0">
                  <a:schemeClr val="accent1"/>
                </a:outerShdw>
              </a:effectLst>
            </a:endParaRPr>
          </a:p>
        </p:txBody>
      </p:sp>
      <p:sp>
        <p:nvSpPr>
          <p:cNvPr id="7" name="Rectangle 6"/>
          <p:cNvSpPr/>
          <p:nvPr/>
        </p:nvSpPr>
        <p:spPr>
          <a:xfrm rot="1243811">
            <a:off x="620715" y="3550545"/>
            <a:ext cx="752129" cy="1569660"/>
          </a:xfrm>
          <a:prstGeom prst="rect">
            <a:avLst/>
          </a:prstGeom>
          <a:noFill/>
        </p:spPr>
        <p:txBody>
          <a:bodyPr wrap="none" lIns="91440" tIns="45720" rIns="91440" bIns="45720">
            <a:spAutoFit/>
          </a:bodyPr>
          <a:lstStyle/>
          <a:p>
            <a:pPr algn="ctr"/>
            <a:r>
              <a:rPr lang="en-US" sz="9600" b="1" cap="none" spc="0" dirty="0">
                <a:ln w="12700">
                  <a:solidFill>
                    <a:schemeClr val="accent1"/>
                  </a:solidFill>
                  <a:prstDash val="solid"/>
                </a:ln>
                <a:solidFill>
                  <a:srgbClr val="744D9F"/>
                </a:solidFill>
                <a:effectLst>
                  <a:outerShdw dist="38100" dir="2640000" algn="bl" rotWithShape="0">
                    <a:schemeClr val="accent1"/>
                  </a:outerShdw>
                </a:effectLst>
              </a:rPr>
              <a:t>T</a:t>
            </a:r>
          </a:p>
        </p:txBody>
      </p:sp>
      <p:sp>
        <p:nvSpPr>
          <p:cNvPr id="8" name="Rectangle 7"/>
          <p:cNvSpPr/>
          <p:nvPr/>
        </p:nvSpPr>
        <p:spPr>
          <a:xfrm rot="20291124">
            <a:off x="609455" y="4659941"/>
            <a:ext cx="752129" cy="1569660"/>
          </a:xfrm>
          <a:prstGeom prst="rect">
            <a:avLst/>
          </a:prstGeom>
          <a:noFill/>
        </p:spPr>
        <p:txBody>
          <a:bodyPr wrap="none" lIns="91440" tIns="45720" rIns="91440" bIns="45720">
            <a:spAutoFit/>
          </a:bodyPr>
          <a:lstStyle/>
          <a:p>
            <a:pPr algn="ctr"/>
            <a:r>
              <a:rPr lang="en-US" sz="9600" b="1" cap="none" spc="0" dirty="0">
                <a:ln w="12700">
                  <a:solidFill>
                    <a:schemeClr val="accent1"/>
                  </a:solidFill>
                  <a:prstDash val="solid"/>
                </a:ln>
                <a:solidFill>
                  <a:srgbClr val="EE72E8"/>
                </a:solidFill>
                <a:effectLst>
                  <a:outerShdw dist="38100" dir="2640000" algn="bl" rotWithShape="0">
                    <a:schemeClr val="accent1"/>
                  </a:outerShdw>
                </a:effectLst>
              </a:rPr>
              <a:t>T</a:t>
            </a:r>
          </a:p>
        </p:txBody>
      </p:sp>
      <p:sp>
        <p:nvSpPr>
          <p:cNvPr id="9" name="Rectangle 8"/>
          <p:cNvSpPr/>
          <p:nvPr/>
        </p:nvSpPr>
        <p:spPr>
          <a:xfrm rot="890471">
            <a:off x="10477334" y="257329"/>
            <a:ext cx="780983" cy="1400383"/>
          </a:xfrm>
          <a:prstGeom prst="rect">
            <a:avLst/>
          </a:prstGeom>
          <a:noFill/>
        </p:spPr>
        <p:txBody>
          <a:bodyPr wrap="none" lIns="91440" tIns="45720" rIns="91440" bIns="45720">
            <a:spAutoFit/>
          </a:bodyPr>
          <a:lstStyle/>
          <a:p>
            <a:pPr algn="ctr"/>
            <a:r>
              <a:rPr lang="en-US" sz="8500" b="1" cap="none" spc="0" dirty="0">
                <a:ln w="12700">
                  <a:solidFill>
                    <a:schemeClr val="accent1"/>
                  </a:solidFill>
                  <a:prstDash val="solid"/>
                </a:ln>
                <a:solidFill>
                  <a:srgbClr val="FF0066"/>
                </a:solidFill>
                <a:effectLst>
                  <a:outerShdw dist="38100" dir="2640000" algn="bl" rotWithShape="0">
                    <a:schemeClr val="accent1"/>
                  </a:outerShdw>
                </a:effectLst>
              </a:rPr>
              <a:t>Q</a:t>
            </a:r>
          </a:p>
        </p:txBody>
      </p:sp>
      <p:sp>
        <p:nvSpPr>
          <p:cNvPr id="11" name="Rectangle 10"/>
          <p:cNvSpPr/>
          <p:nvPr/>
        </p:nvSpPr>
        <p:spPr>
          <a:xfrm rot="20314793">
            <a:off x="10493709" y="1331571"/>
            <a:ext cx="780983" cy="1400383"/>
          </a:xfrm>
          <a:prstGeom prst="rect">
            <a:avLst/>
          </a:prstGeom>
          <a:noFill/>
        </p:spPr>
        <p:txBody>
          <a:bodyPr wrap="none" lIns="91440" tIns="45720" rIns="91440" bIns="45720">
            <a:spAutoFit/>
          </a:bodyPr>
          <a:lstStyle/>
          <a:p>
            <a:pPr algn="ctr"/>
            <a:r>
              <a:rPr lang="en-US" sz="8500" b="1" cap="none" spc="0" dirty="0">
                <a:ln w="12700">
                  <a:solidFill>
                    <a:schemeClr val="accent1"/>
                  </a:solidFill>
                  <a:prstDash val="solid"/>
                </a:ln>
                <a:solidFill>
                  <a:srgbClr val="E6005D"/>
                </a:solidFill>
                <a:effectLst>
                  <a:outerShdw dist="38100" dir="2640000" algn="bl" rotWithShape="0">
                    <a:schemeClr val="accent1"/>
                  </a:outerShdw>
                </a:effectLst>
              </a:rPr>
              <a:t>Q</a:t>
            </a:r>
          </a:p>
        </p:txBody>
      </p:sp>
      <p:sp>
        <p:nvSpPr>
          <p:cNvPr id="12" name="Rectangle 11"/>
          <p:cNvSpPr/>
          <p:nvPr/>
        </p:nvSpPr>
        <p:spPr>
          <a:xfrm rot="1187942">
            <a:off x="10618397" y="2236831"/>
            <a:ext cx="498855" cy="1400383"/>
          </a:xfrm>
          <a:prstGeom prst="rect">
            <a:avLst/>
          </a:prstGeom>
          <a:noFill/>
        </p:spPr>
        <p:txBody>
          <a:bodyPr wrap="none" lIns="91440" tIns="45720" rIns="91440" bIns="45720">
            <a:spAutoFit/>
          </a:bodyPr>
          <a:lstStyle/>
          <a:p>
            <a:pPr algn="ctr"/>
            <a:r>
              <a:rPr lang="en-US" sz="8500" b="1" cap="none" spc="0" dirty="0">
                <a:ln w="12700">
                  <a:solidFill>
                    <a:schemeClr val="accent1"/>
                  </a:solidFill>
                  <a:prstDash val="solid"/>
                </a:ln>
                <a:solidFill>
                  <a:srgbClr val="EE8E00"/>
                </a:solidFill>
                <a:effectLst>
                  <a:outerShdw dist="38100" dir="2640000" algn="bl" rotWithShape="0">
                    <a:schemeClr val="accent1"/>
                  </a:outerShdw>
                </a:effectLst>
              </a:rPr>
              <a:t>I</a:t>
            </a:r>
          </a:p>
        </p:txBody>
      </p:sp>
      <p:sp>
        <p:nvSpPr>
          <p:cNvPr id="13" name="Rectangle 12"/>
          <p:cNvSpPr/>
          <p:nvPr/>
        </p:nvSpPr>
        <p:spPr>
          <a:xfrm rot="20296292">
            <a:off x="10531030" y="3148796"/>
            <a:ext cx="739305" cy="1400383"/>
          </a:xfrm>
          <a:prstGeom prst="rect">
            <a:avLst/>
          </a:prstGeom>
          <a:noFill/>
        </p:spPr>
        <p:txBody>
          <a:bodyPr wrap="none" lIns="91440" tIns="45720" rIns="91440" bIns="45720">
            <a:spAutoFit/>
          </a:bodyPr>
          <a:lstStyle/>
          <a:p>
            <a:pPr algn="ctr"/>
            <a:r>
              <a:rPr lang="en-US" sz="8500" b="1" cap="none" spc="0" dirty="0">
                <a:ln w="12700">
                  <a:solidFill>
                    <a:schemeClr val="accent1"/>
                  </a:solidFill>
                  <a:prstDash val="solid"/>
                </a:ln>
                <a:solidFill>
                  <a:srgbClr val="EBE600"/>
                </a:solidFill>
                <a:effectLst>
                  <a:outerShdw dist="38100" dir="2640000" algn="bl" rotWithShape="0">
                    <a:schemeClr val="accent1"/>
                  </a:outerShdw>
                </a:effectLst>
              </a:rPr>
              <a:t>A</a:t>
            </a:r>
          </a:p>
        </p:txBody>
      </p:sp>
      <p:sp>
        <p:nvSpPr>
          <p:cNvPr id="15" name="Rectangle 14"/>
          <p:cNvSpPr/>
          <p:nvPr/>
        </p:nvSpPr>
        <p:spPr>
          <a:xfrm rot="1197299">
            <a:off x="10590612" y="4053835"/>
            <a:ext cx="739305" cy="1400383"/>
          </a:xfrm>
          <a:prstGeom prst="rect">
            <a:avLst/>
          </a:prstGeom>
          <a:noFill/>
        </p:spPr>
        <p:txBody>
          <a:bodyPr wrap="none" lIns="91440" tIns="45720" rIns="91440" bIns="45720">
            <a:spAutoFit/>
          </a:bodyPr>
          <a:lstStyle/>
          <a:p>
            <a:pPr algn="ctr"/>
            <a:r>
              <a:rPr lang="en-US" sz="8500" b="1" cap="none" spc="0" dirty="0">
                <a:ln w="12700">
                  <a:solidFill>
                    <a:schemeClr val="accent1"/>
                  </a:solidFill>
                  <a:prstDash val="solid"/>
                </a:ln>
                <a:solidFill>
                  <a:srgbClr val="C0BC00"/>
                </a:solidFill>
                <a:effectLst>
                  <a:outerShdw dist="38100" dir="2640000" algn="bl" rotWithShape="0">
                    <a:schemeClr val="accent1"/>
                  </a:outerShdw>
                </a:effectLst>
              </a:rPr>
              <a:t>A</a:t>
            </a:r>
          </a:p>
        </p:txBody>
      </p:sp>
      <p:sp>
        <p:nvSpPr>
          <p:cNvPr id="14" name="Rectangle 13"/>
          <p:cNvSpPr/>
          <p:nvPr/>
        </p:nvSpPr>
        <p:spPr>
          <a:xfrm rot="20366031">
            <a:off x="10547780" y="4911535"/>
            <a:ext cx="732893" cy="1400383"/>
          </a:xfrm>
          <a:prstGeom prst="rect">
            <a:avLst/>
          </a:prstGeom>
          <a:noFill/>
        </p:spPr>
        <p:txBody>
          <a:bodyPr wrap="none" lIns="91440" tIns="45720" rIns="91440" bIns="45720">
            <a:spAutoFit/>
          </a:bodyPr>
          <a:lstStyle/>
          <a:p>
            <a:pPr algn="ctr"/>
            <a:r>
              <a:rPr lang="en-US" sz="8500" b="1" cap="none" spc="0" dirty="0">
                <a:ln w="12700">
                  <a:solidFill>
                    <a:schemeClr val="accent1"/>
                  </a:solidFill>
                  <a:prstDash val="solid"/>
                </a:ln>
                <a:solidFill>
                  <a:srgbClr val="339966"/>
                </a:solidFill>
                <a:effectLst>
                  <a:outerShdw dist="38100" dir="2640000" algn="bl" rotWithShape="0">
                    <a:schemeClr val="accent1"/>
                  </a:outerShdw>
                </a:effectLst>
              </a:rPr>
              <a:t>P</a:t>
            </a:r>
          </a:p>
        </p:txBody>
      </p:sp>
      <p:pic>
        <p:nvPicPr>
          <p:cNvPr id="2" name="Picture 2" descr="We Can Do Better: Resources And Options For Solidarity With Queer People In  Permacul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379" y="933687"/>
            <a:ext cx="8678032" cy="5064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22259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CB4234-BB80-5B50-250A-F165F6A04AE2}"/>
              </a:ext>
            </a:extLst>
          </p:cNvPr>
          <p:cNvSpPr txBox="1"/>
          <p:nvPr/>
        </p:nvSpPr>
        <p:spPr>
          <a:xfrm>
            <a:off x="806245" y="304801"/>
            <a:ext cx="10343536" cy="6586418"/>
          </a:xfrm>
          <a:prstGeom prst="rect">
            <a:avLst/>
          </a:prstGeom>
          <a:noFill/>
        </p:spPr>
        <p:txBody>
          <a:bodyPr wrap="square" rtlCol="0">
            <a:spAutoFit/>
          </a:bodyPr>
          <a:lstStyle/>
          <a:p>
            <a:r>
              <a:rPr lang="en-US" sz="3600" b="1" dirty="0"/>
              <a:t>GLOSSARY :   </a:t>
            </a:r>
            <a:r>
              <a:rPr lang="en-US" sz="2800" dirty="0"/>
              <a:t>lgbthealtheducation@fenwayhealth.org</a:t>
            </a:r>
          </a:p>
          <a:p>
            <a:endParaRPr lang="es-PR" sz="2800" b="1" dirty="0">
              <a:latin typeface="+mj-lt"/>
            </a:endParaRPr>
          </a:p>
          <a:p>
            <a:r>
              <a:rPr lang="es-PR" sz="2800" b="1" dirty="0" err="1">
                <a:latin typeface="+mj-lt"/>
              </a:rPr>
              <a:t>Keep</a:t>
            </a:r>
            <a:r>
              <a:rPr lang="es-PR" sz="2800" b="1" dirty="0">
                <a:latin typeface="+mj-lt"/>
              </a:rPr>
              <a:t> in </a:t>
            </a:r>
            <a:r>
              <a:rPr lang="es-PR" sz="2800" b="1" dirty="0" err="1">
                <a:latin typeface="+mj-lt"/>
              </a:rPr>
              <a:t>mind</a:t>
            </a:r>
            <a:r>
              <a:rPr lang="es-PR" sz="2800" b="1" dirty="0">
                <a:latin typeface="+mj-lt"/>
              </a:rPr>
              <a:t> </a:t>
            </a:r>
            <a:r>
              <a:rPr lang="es-PR" sz="2800" b="1" dirty="0" err="1">
                <a:latin typeface="+mj-lt"/>
              </a:rPr>
              <a:t>that</a:t>
            </a:r>
            <a:r>
              <a:rPr lang="es-PR" sz="2800" b="1" dirty="0">
                <a:latin typeface="+mj-lt"/>
              </a:rPr>
              <a:t>:</a:t>
            </a:r>
          </a:p>
          <a:p>
            <a:endParaRPr lang="es-PR" sz="2800" b="1" dirty="0">
              <a:latin typeface="+mj-lt"/>
            </a:endParaRPr>
          </a:p>
          <a:p>
            <a:pPr marL="514350" indent="-514350" algn="just">
              <a:buAutoNum type="arabicParenR"/>
            </a:pPr>
            <a:r>
              <a:rPr lang="en-US" sz="2800" b="1" dirty="0">
                <a:latin typeface="+mj-lt"/>
              </a:rPr>
              <a:t>Definitions vary across communities; not all of your patients will agree with all of these definitions, so defer to the terms your patients use to describe themselves; </a:t>
            </a:r>
          </a:p>
          <a:p>
            <a:pPr marL="514350" indent="-514350" algn="just">
              <a:buAutoNum type="arabicParenR"/>
            </a:pPr>
            <a:endParaRPr lang="en-US" sz="2800" b="1" dirty="0">
              <a:latin typeface="+mj-lt"/>
            </a:endParaRPr>
          </a:p>
          <a:p>
            <a:pPr marL="514350" indent="-514350" algn="just">
              <a:buAutoNum type="arabicParenR"/>
            </a:pPr>
            <a:r>
              <a:rPr lang="en-US" sz="2800" b="1" dirty="0">
                <a:latin typeface="+mj-lt"/>
              </a:rPr>
              <a:t>There are many terms not included on this list; we tried to keep the list as concise and relevant to health care providers as possible;</a:t>
            </a:r>
          </a:p>
          <a:p>
            <a:pPr marL="514350" indent="-514350" algn="just">
              <a:buAutoNum type="arabicParenR"/>
            </a:pPr>
            <a:endParaRPr lang="en-US" sz="2800" b="1" dirty="0">
              <a:latin typeface="+mj-lt"/>
            </a:endParaRPr>
          </a:p>
          <a:p>
            <a:pPr marL="514350" indent="-514350" algn="just">
              <a:buAutoNum type="arabicParenR"/>
            </a:pPr>
            <a:r>
              <a:rPr lang="en-US" sz="2800" b="1" dirty="0">
                <a:latin typeface="+mj-lt"/>
              </a:rPr>
              <a:t>Terms and definitions change frequently; try to update this list to keep up with changing language.</a:t>
            </a:r>
            <a:endParaRPr lang="es-PR" sz="2800" b="1" dirty="0">
              <a:latin typeface="+mj-lt"/>
            </a:endParaRPr>
          </a:p>
          <a:p>
            <a:endParaRPr lang="es-PR" sz="3200" b="1" dirty="0">
              <a:latin typeface="+mj-lt"/>
            </a:endParaRPr>
          </a:p>
          <a:p>
            <a:endParaRPr lang="es-PR" dirty="0"/>
          </a:p>
        </p:txBody>
      </p:sp>
    </p:spTree>
    <p:extLst>
      <p:ext uri="{BB962C8B-B14F-4D97-AF65-F5344CB8AC3E}">
        <p14:creationId xmlns:p14="http://schemas.microsoft.com/office/powerpoint/2010/main" val="236215594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B9BD3D-7B67-3BC6-6C1A-631197D8D433}"/>
              </a:ext>
            </a:extLst>
          </p:cNvPr>
          <p:cNvSpPr txBox="1"/>
          <p:nvPr/>
        </p:nvSpPr>
        <p:spPr>
          <a:xfrm>
            <a:off x="196645" y="206477"/>
            <a:ext cx="11798710" cy="461665"/>
          </a:xfrm>
          <a:prstGeom prst="rect">
            <a:avLst/>
          </a:prstGeom>
          <a:noFill/>
        </p:spPr>
        <p:txBody>
          <a:bodyPr wrap="square" rtlCol="0">
            <a:spAutoFit/>
          </a:bodyPr>
          <a:lstStyle/>
          <a:p>
            <a:r>
              <a:rPr lang="en-US" sz="2400" dirty="0"/>
              <a:t>LGBTQIA+ Glossary of Terms for Health Care Teams  (lgbthealtheducation@fenwayhealth.org)</a:t>
            </a:r>
            <a:endParaRPr lang="es-PR" sz="2400" dirty="0"/>
          </a:p>
        </p:txBody>
      </p:sp>
      <p:sp>
        <p:nvSpPr>
          <p:cNvPr id="3" name="TextBox 2">
            <a:extLst>
              <a:ext uri="{FF2B5EF4-FFF2-40B4-BE49-F238E27FC236}">
                <a16:creationId xmlns:a16="http://schemas.microsoft.com/office/drawing/2014/main" id="{E77CC1C8-26CE-948A-E2A0-1F0453ECBE21}"/>
              </a:ext>
            </a:extLst>
          </p:cNvPr>
          <p:cNvSpPr txBox="1"/>
          <p:nvPr/>
        </p:nvSpPr>
        <p:spPr>
          <a:xfrm>
            <a:off x="314632" y="757084"/>
            <a:ext cx="11454581" cy="5355312"/>
          </a:xfrm>
          <a:prstGeom prst="rect">
            <a:avLst/>
          </a:prstGeom>
          <a:noFill/>
        </p:spPr>
        <p:txBody>
          <a:bodyPr wrap="square" rtlCol="0">
            <a:spAutoFit/>
          </a:bodyPr>
          <a:lstStyle/>
          <a:p>
            <a:pPr algn="l"/>
            <a:endParaRPr lang="es-PR" sz="1800" b="0" i="0" u="none" strike="noStrike" baseline="0" dirty="0">
              <a:solidFill>
                <a:srgbClr val="000000"/>
              </a:solidFill>
              <a:latin typeface="Century" panose="02040604050505020304" pitchFamily="18" charset="0"/>
            </a:endParaRPr>
          </a:p>
          <a:p>
            <a:r>
              <a:rPr lang="en-US" sz="1800" b="0" i="0" u="none" strike="noStrike" baseline="0" dirty="0">
                <a:solidFill>
                  <a:srgbClr val="213C99"/>
                </a:solidFill>
                <a:latin typeface="Century" panose="02040604050505020304" pitchFamily="18" charset="0"/>
              </a:rPr>
              <a:t>Agender </a:t>
            </a:r>
            <a:r>
              <a:rPr lang="en-US" sz="1800" b="0" i="0" u="none" strike="noStrike" baseline="0" dirty="0">
                <a:solidFill>
                  <a:srgbClr val="000000"/>
                </a:solidFill>
                <a:latin typeface="Century" panose="02040604050505020304" pitchFamily="18" charset="0"/>
              </a:rPr>
              <a:t>(adjective) – Describes a person who identifies as having no gender, or who does not experience gender as a primary identity component.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highlight>
                  <a:srgbClr val="FFFF00"/>
                </a:highlight>
                <a:latin typeface="Century" panose="02040604050505020304" pitchFamily="18" charset="0"/>
              </a:rPr>
              <a:t>Ally</a:t>
            </a:r>
            <a:r>
              <a:rPr lang="en-US" sz="1800" b="0" i="0" u="none" strike="noStrike" baseline="0" dirty="0">
                <a:solidFill>
                  <a:srgbClr val="213C99"/>
                </a:solidFill>
                <a:latin typeface="Century" panose="02040604050505020304" pitchFamily="18" charset="0"/>
              </a:rPr>
              <a:t> </a:t>
            </a:r>
            <a:r>
              <a:rPr lang="en-US" sz="1800" b="0" i="0" u="none" strike="noStrike" baseline="0" dirty="0">
                <a:solidFill>
                  <a:srgbClr val="000000"/>
                </a:solidFill>
                <a:latin typeface="Century" panose="02040604050505020304" pitchFamily="18" charset="0"/>
              </a:rPr>
              <a:t>(noun) – A person who actively supports the rights of a marginalized community even though that person is not a member of that community; for example, a heterosexual person who campaigns for the rights of gay people.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latin typeface="Century" panose="02040604050505020304" pitchFamily="18" charset="0"/>
              </a:rPr>
              <a:t>Aromantic </a:t>
            </a:r>
            <a:r>
              <a:rPr lang="en-US" sz="1800" b="0" i="0" u="none" strike="noStrike" baseline="0" dirty="0">
                <a:solidFill>
                  <a:srgbClr val="000000"/>
                </a:solidFill>
                <a:latin typeface="Century" panose="02040604050505020304" pitchFamily="18" charset="0"/>
              </a:rPr>
              <a:t>(adjective) – Describes a person who experiences little or no romantic attraction to others, and/or lacks interest in forming romantic relationships. Aromantic people may still have intimate relationships.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latin typeface="Century" panose="02040604050505020304" pitchFamily="18" charset="0"/>
              </a:rPr>
              <a:t>Asexual </a:t>
            </a:r>
            <a:r>
              <a:rPr lang="en-US" sz="1800" b="0" i="0" u="none" strike="noStrike" baseline="0" dirty="0">
                <a:solidFill>
                  <a:srgbClr val="000000"/>
                </a:solidFill>
                <a:latin typeface="Century" panose="02040604050505020304" pitchFamily="18" charset="0"/>
              </a:rPr>
              <a:t>(adjective) – Describes a person who experiences little or no sexual attraction to others. Asexual people may still engage in sexual activity. </a:t>
            </a:r>
          </a:p>
          <a:p>
            <a:endParaRPr lang="es-PR" sz="1800" b="0" i="0" u="none" strike="noStrike" baseline="0" dirty="0">
              <a:solidFill>
                <a:srgbClr val="002C87"/>
              </a:solidFill>
              <a:latin typeface="Century" panose="02040604050505020304" pitchFamily="18" charset="0"/>
            </a:endParaRPr>
          </a:p>
          <a:p>
            <a:pPr algn="l"/>
            <a:r>
              <a:rPr lang="es-PR" sz="1800" b="0" i="0" u="none" strike="noStrike" baseline="0" dirty="0" err="1">
                <a:solidFill>
                  <a:srgbClr val="002C87"/>
                </a:solidFill>
                <a:highlight>
                  <a:srgbClr val="FFFF00"/>
                </a:highlight>
                <a:latin typeface="Century" panose="02040604050505020304" pitchFamily="18" charset="0"/>
              </a:rPr>
              <a:t>Assigned</a:t>
            </a:r>
            <a:r>
              <a:rPr lang="es-PR" sz="1800" b="0" i="0" u="none" strike="noStrike" baseline="0" dirty="0">
                <a:solidFill>
                  <a:srgbClr val="002C87"/>
                </a:solidFill>
                <a:highlight>
                  <a:srgbClr val="FFFF00"/>
                </a:highlight>
                <a:latin typeface="Century" panose="02040604050505020304" pitchFamily="18" charset="0"/>
              </a:rPr>
              <a:t> </a:t>
            </a:r>
            <a:r>
              <a:rPr lang="es-PR" sz="1800" b="0" i="0" u="none" strike="noStrike" baseline="0" dirty="0" err="1">
                <a:solidFill>
                  <a:srgbClr val="002C87"/>
                </a:solidFill>
                <a:highlight>
                  <a:srgbClr val="FFFF00"/>
                </a:highlight>
                <a:latin typeface="Century" panose="02040604050505020304" pitchFamily="18" charset="0"/>
              </a:rPr>
              <a:t>female</a:t>
            </a:r>
            <a:r>
              <a:rPr lang="es-PR" dirty="0">
                <a:solidFill>
                  <a:srgbClr val="000000"/>
                </a:solidFill>
                <a:highlight>
                  <a:srgbClr val="FFFF00"/>
                </a:highlight>
                <a:latin typeface="Century" panose="02040604050505020304" pitchFamily="18" charset="0"/>
              </a:rPr>
              <a:t> </a:t>
            </a:r>
            <a:r>
              <a:rPr lang="en-US" sz="1800" b="0" i="0" u="none" strike="noStrike" baseline="0" dirty="0">
                <a:solidFill>
                  <a:srgbClr val="002C87"/>
                </a:solidFill>
                <a:highlight>
                  <a:srgbClr val="FFFF00"/>
                </a:highlight>
                <a:latin typeface="Century" panose="02040604050505020304" pitchFamily="18" charset="0"/>
              </a:rPr>
              <a:t>at birth/Assigned male at birth</a:t>
            </a:r>
            <a:r>
              <a:rPr lang="en-US" sz="1800" b="0" i="0" u="none" strike="noStrike" baseline="0" dirty="0">
                <a:solidFill>
                  <a:srgbClr val="002C87"/>
                </a:solidFill>
                <a:latin typeface="Century" panose="02040604050505020304" pitchFamily="18" charset="0"/>
              </a:rPr>
              <a:t> </a:t>
            </a:r>
            <a:r>
              <a:rPr lang="en-US" sz="1800" b="0" i="0" u="none" strike="noStrike" baseline="0" dirty="0">
                <a:solidFill>
                  <a:srgbClr val="000000"/>
                </a:solidFill>
                <a:latin typeface="Century" panose="02040604050505020304" pitchFamily="18" charset="0"/>
              </a:rPr>
              <a:t>(noun) – Refers to the sex that is assigned to an infant, most often based on the infant’s anatomical and other biological characteristics. Commonly abbreviated as AFAB (assigned female at birth) or AMAB (assigned male at birth). </a:t>
            </a:r>
          </a:p>
          <a:p>
            <a:endParaRPr lang="en-US" sz="1800" b="0" i="0" u="none" strike="noStrike" baseline="0" dirty="0">
              <a:solidFill>
                <a:srgbClr val="000000"/>
              </a:solidFill>
              <a:latin typeface="Century" panose="02040604050505020304" pitchFamily="18" charset="0"/>
            </a:endParaRPr>
          </a:p>
        </p:txBody>
      </p:sp>
    </p:spTree>
    <p:extLst>
      <p:ext uri="{BB962C8B-B14F-4D97-AF65-F5344CB8AC3E}">
        <p14:creationId xmlns:p14="http://schemas.microsoft.com/office/powerpoint/2010/main" val="111290960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441F23-EF2A-7723-82D7-B99F2FD2FF95}"/>
              </a:ext>
            </a:extLst>
          </p:cNvPr>
          <p:cNvSpPr txBox="1"/>
          <p:nvPr/>
        </p:nvSpPr>
        <p:spPr>
          <a:xfrm>
            <a:off x="363794" y="265471"/>
            <a:ext cx="11444748" cy="6186309"/>
          </a:xfrm>
          <a:prstGeom prst="rect">
            <a:avLst/>
          </a:prstGeom>
          <a:noFill/>
        </p:spPr>
        <p:txBody>
          <a:bodyPr wrap="square" rtlCol="0">
            <a:spAutoFit/>
          </a:bodyPr>
          <a:lstStyle/>
          <a:p>
            <a:r>
              <a:rPr lang="en-US" sz="1800" b="0" i="0" u="none" strike="noStrike" baseline="0" dirty="0">
                <a:solidFill>
                  <a:srgbClr val="213C99"/>
                </a:solidFill>
                <a:highlight>
                  <a:srgbClr val="FFFF00"/>
                </a:highlight>
                <a:latin typeface="Century" panose="02040604050505020304" pitchFamily="18" charset="0"/>
              </a:rPr>
              <a:t>Bigender</a:t>
            </a:r>
            <a:r>
              <a:rPr lang="en-US" sz="1800" b="0" i="0" u="none" strike="noStrike" baseline="0" dirty="0">
                <a:solidFill>
                  <a:srgbClr val="213C99"/>
                </a:solidFill>
                <a:latin typeface="Century" panose="02040604050505020304" pitchFamily="18" charset="0"/>
              </a:rPr>
              <a:t> </a:t>
            </a:r>
            <a:r>
              <a:rPr lang="en-US" sz="1800" b="0" i="0" u="none" strike="noStrike" baseline="0" dirty="0">
                <a:solidFill>
                  <a:srgbClr val="000000"/>
                </a:solidFill>
                <a:latin typeface="Century" panose="02040604050505020304" pitchFamily="18" charset="0"/>
              </a:rPr>
              <a:t>(adjective) – Describes a person whose gender identity combines two genders.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latin typeface="Century" panose="02040604050505020304" pitchFamily="18" charset="0"/>
              </a:rPr>
              <a:t>Binding </a:t>
            </a:r>
            <a:r>
              <a:rPr lang="en-US" sz="1800" b="0" i="0" u="none" strike="noStrike" baseline="0" dirty="0">
                <a:solidFill>
                  <a:srgbClr val="000000"/>
                </a:solidFill>
                <a:latin typeface="Century" panose="02040604050505020304" pitchFamily="18" charset="0"/>
              </a:rPr>
              <a:t>(verb) – The process of tightly wrapping one’s chest in order to minimize the appearance of having breasts. This is achieved through use of constrictive materials such as cloth strips, bandages, or specially designed undergarments, called binders.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latin typeface="Century" panose="02040604050505020304" pitchFamily="18" charset="0"/>
              </a:rPr>
              <a:t>Biphobia </a:t>
            </a:r>
            <a:r>
              <a:rPr lang="en-US" sz="1800" b="0" i="0" u="none" strike="noStrike" baseline="0" dirty="0">
                <a:solidFill>
                  <a:srgbClr val="000000"/>
                </a:solidFill>
                <a:latin typeface="Century" panose="02040604050505020304" pitchFamily="18" charset="0"/>
              </a:rPr>
              <a:t>(noun) – Discrimination towards, fear, marginalization, and hatred of bisexual people, or those who are perceived as bisexual. Individuals, communities, policies, and institutions can be </a:t>
            </a:r>
            <a:r>
              <a:rPr lang="en-US" sz="1800" b="0" i="0" u="none" strike="noStrike" baseline="0" dirty="0" err="1">
                <a:solidFill>
                  <a:srgbClr val="000000"/>
                </a:solidFill>
                <a:latin typeface="Century" panose="02040604050505020304" pitchFamily="18" charset="0"/>
              </a:rPr>
              <a:t>biphobic</a:t>
            </a:r>
            <a:r>
              <a:rPr lang="en-US" sz="1800" b="0" i="0" u="none" strike="noStrike" baseline="0" dirty="0">
                <a:solidFill>
                  <a:srgbClr val="000000"/>
                </a:solidFill>
                <a:latin typeface="Century" panose="02040604050505020304" pitchFamily="18" charset="0"/>
              </a:rPr>
              <a:t>.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latin typeface="Century" panose="02040604050505020304" pitchFamily="18" charset="0"/>
              </a:rPr>
              <a:t>Bisexual </a:t>
            </a:r>
            <a:r>
              <a:rPr lang="en-US" sz="1800" b="0" i="0" u="none" strike="noStrike" baseline="0" dirty="0">
                <a:solidFill>
                  <a:srgbClr val="000000"/>
                </a:solidFill>
                <a:latin typeface="Century" panose="02040604050505020304" pitchFamily="18" charset="0"/>
              </a:rPr>
              <a:t>(adjective) – A sexual orientation that describes a person who is emotionally and physically attracted to women/females and men/males. Some people define bisexuality as attraction to all genders. See </a:t>
            </a:r>
            <a:r>
              <a:rPr lang="en-US" sz="1800" b="0" i="0" u="none" strike="noStrike" baseline="0" dirty="0">
                <a:solidFill>
                  <a:srgbClr val="213C99"/>
                </a:solidFill>
                <a:latin typeface="Century" panose="02040604050505020304" pitchFamily="18" charset="0"/>
              </a:rPr>
              <a:t>pansexual</a:t>
            </a:r>
            <a:r>
              <a:rPr lang="en-US" sz="1800" b="0" i="0" u="none" strike="noStrike" baseline="0" dirty="0">
                <a:solidFill>
                  <a:srgbClr val="000000"/>
                </a:solidFill>
                <a:latin typeface="Century" panose="02040604050505020304" pitchFamily="18" charset="0"/>
              </a:rPr>
              <a:t>.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latin typeface="Century" panose="02040604050505020304" pitchFamily="18" charset="0"/>
              </a:rPr>
              <a:t>Bottom </a:t>
            </a:r>
            <a:r>
              <a:rPr lang="en-US" sz="1800" b="0" i="0" u="none" strike="noStrike" baseline="0" dirty="0">
                <a:solidFill>
                  <a:srgbClr val="000000"/>
                </a:solidFill>
                <a:latin typeface="Century" panose="02040604050505020304" pitchFamily="18" charset="0"/>
              </a:rPr>
              <a:t>(noun) – A slang term for genitals and buttocks. Also used to refer to the receptive partner in anal sex.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latin typeface="Century" panose="02040604050505020304" pitchFamily="18" charset="0"/>
              </a:rPr>
              <a:t>Bottom surgery </a:t>
            </a:r>
            <a:r>
              <a:rPr lang="en-US" sz="1800" b="0" i="0" u="none" strike="noStrike" baseline="0" dirty="0">
                <a:solidFill>
                  <a:srgbClr val="000000"/>
                </a:solidFill>
                <a:latin typeface="Century" panose="02040604050505020304" pitchFamily="18" charset="0"/>
              </a:rPr>
              <a:t>(noun) – Slang term for </a:t>
            </a:r>
            <a:r>
              <a:rPr lang="en-US" sz="1800" b="0" i="0" u="none" strike="noStrike" baseline="0" dirty="0">
                <a:solidFill>
                  <a:srgbClr val="213C99"/>
                </a:solidFill>
                <a:latin typeface="Century" panose="02040604050505020304" pitchFamily="18" charset="0"/>
              </a:rPr>
              <a:t>gender-affirming genital surgery</a:t>
            </a:r>
            <a:r>
              <a:rPr lang="en-US" sz="1800" b="0" i="0" u="none" strike="noStrike" baseline="0" dirty="0">
                <a:solidFill>
                  <a:srgbClr val="000000"/>
                </a:solidFill>
                <a:latin typeface="Century" panose="02040604050505020304" pitchFamily="18" charset="0"/>
              </a:rPr>
              <a:t>. </a:t>
            </a:r>
          </a:p>
          <a:p>
            <a:endParaRPr lang="en-US" sz="1800" b="0" i="0" u="none" strike="noStrike" baseline="0" dirty="0">
              <a:solidFill>
                <a:srgbClr val="213C99"/>
              </a:solidFill>
              <a:latin typeface="Century" panose="02040604050505020304" pitchFamily="18" charset="0"/>
            </a:endParaRPr>
          </a:p>
          <a:p>
            <a:r>
              <a:rPr lang="en-US" sz="1800" b="0" i="0" u="none" strike="noStrike" baseline="0" dirty="0">
                <a:solidFill>
                  <a:srgbClr val="213C99"/>
                </a:solidFill>
                <a:highlight>
                  <a:srgbClr val="FFFF00"/>
                </a:highlight>
                <a:latin typeface="Century" panose="02040604050505020304" pitchFamily="18" charset="0"/>
              </a:rPr>
              <a:t>Cisgender</a:t>
            </a:r>
            <a:r>
              <a:rPr lang="en-US" sz="1800" b="0" i="0" u="none" strike="noStrike" baseline="0" dirty="0">
                <a:solidFill>
                  <a:srgbClr val="213C99"/>
                </a:solidFill>
                <a:latin typeface="Century" panose="02040604050505020304" pitchFamily="18" charset="0"/>
              </a:rPr>
              <a:t> </a:t>
            </a:r>
            <a:r>
              <a:rPr lang="en-US" sz="1800" b="0" i="0" u="none" strike="noStrike" baseline="0" dirty="0">
                <a:solidFill>
                  <a:srgbClr val="000000"/>
                </a:solidFill>
                <a:latin typeface="Century" panose="02040604050505020304" pitchFamily="18" charset="0"/>
              </a:rPr>
              <a:t>(adjective) – A person whose gender identity is consistent in a traditional sense with their sex assigned at birth; for example, a person assigned female sex at birth whose gender identity is woman/female. The term cisgender comes from the Latin prefix cis, meaning “on the same side of.” </a:t>
            </a:r>
          </a:p>
          <a:p>
            <a:endParaRPr lang="es-PR" dirty="0"/>
          </a:p>
        </p:txBody>
      </p:sp>
    </p:spTree>
    <p:extLst>
      <p:ext uri="{BB962C8B-B14F-4D97-AF65-F5344CB8AC3E}">
        <p14:creationId xmlns:p14="http://schemas.microsoft.com/office/powerpoint/2010/main" val="2782564224"/>
      </p:ext>
    </p:extLst>
  </p:cSld>
  <p:clrMapOvr>
    <a:masterClrMapping/>
  </p:clrMapOvr>
  <p:transition spd="slow">
    <p:push dir="u"/>
  </p:transition>
</p:sld>
</file>

<file path=ppt/theme/theme1.xml><?xml version="1.0" encoding="utf-8"?>
<a:theme xmlns:a="http://schemas.openxmlformats.org/drawingml/2006/main" name="PHSU">
  <a:themeElements>
    <a:clrScheme name="PHSU">
      <a:dk1>
        <a:srgbClr val="000000"/>
      </a:dk1>
      <a:lt1>
        <a:srgbClr val="FFFFFF"/>
      </a:lt1>
      <a:dk2>
        <a:srgbClr val="2B3441"/>
      </a:dk2>
      <a:lt2>
        <a:srgbClr val="D1EAF7"/>
      </a:lt2>
      <a:accent1>
        <a:srgbClr val="009999"/>
      </a:accent1>
      <a:accent2>
        <a:srgbClr val="009999"/>
      </a:accent2>
      <a:accent3>
        <a:srgbClr val="009999"/>
      </a:accent3>
      <a:accent4>
        <a:srgbClr val="009999"/>
      </a:accent4>
      <a:accent5>
        <a:srgbClr val="009999"/>
      </a:accent5>
      <a:accent6>
        <a:srgbClr val="085849"/>
      </a:accent6>
      <a:hlink>
        <a:srgbClr val="F7931D"/>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once Health Sciences University 1">
      <a:dk1>
        <a:srgbClr val="000000"/>
      </a:dk1>
      <a:lt1>
        <a:srgbClr val="FFFFFF"/>
      </a:lt1>
      <a:dk2>
        <a:srgbClr val="000000"/>
      </a:dk2>
      <a:lt2>
        <a:srgbClr val="FEFFFF"/>
      </a:lt2>
      <a:accent1>
        <a:srgbClr val="00A7A9"/>
      </a:accent1>
      <a:accent2>
        <a:srgbClr val="F7931D"/>
      </a:accent2>
      <a:accent3>
        <a:srgbClr val="006666"/>
      </a:accent3>
      <a:accent4>
        <a:srgbClr val="003333"/>
      </a:accent4>
      <a:accent5>
        <a:srgbClr val="D77D1A"/>
      </a:accent5>
      <a:accent6>
        <a:srgbClr val="33333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Diversity Equity and Inclusion Office (002)  -  Read-Only" id="{D1860BC8-6666-4388-8B2C-8208A6EDD180}" vid="{2B6998CB-44C2-45E8-8C86-F3BD76ECC8F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11078</TotalTime>
  <Words>5657</Words>
  <Application>Microsoft Office PowerPoint</Application>
  <PresentationFormat>Widescreen</PresentationFormat>
  <Paragraphs>411</Paragraphs>
  <Slides>47</Slides>
  <Notes>2</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47</vt:i4>
      </vt:variant>
    </vt:vector>
  </HeadingPairs>
  <TitlesOfParts>
    <vt:vector size="66" baseType="lpstr">
      <vt:lpstr>Arial</vt:lpstr>
      <vt:lpstr>Arial Narrow</vt:lpstr>
      <vt:lpstr>Arial Nova</vt:lpstr>
      <vt:lpstr>Bradley Hand ITC</vt:lpstr>
      <vt:lpstr>Calibri</vt:lpstr>
      <vt:lpstr>Century</vt:lpstr>
      <vt:lpstr>Constantia</vt:lpstr>
      <vt:lpstr>Gabriola</vt:lpstr>
      <vt:lpstr>Gotham Black</vt:lpstr>
      <vt:lpstr>Gotham Light</vt:lpstr>
      <vt:lpstr>Gotham Ultra</vt:lpstr>
      <vt:lpstr>Helvetica</vt:lpstr>
      <vt:lpstr>Manrope</vt:lpstr>
      <vt:lpstr>Manrope ExtraBold</vt:lpstr>
      <vt:lpstr>Neris Thin</vt:lpstr>
      <vt:lpstr>Open Sans</vt:lpstr>
      <vt:lpstr>Wingdings</vt:lpstr>
      <vt:lpstr>PHSU</vt:lpstr>
      <vt:lpstr>Office Theme</vt:lpstr>
      <vt:lpstr>Nondiscrimination for LGBTQ+ Community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Barriers to Care of LGBTQ+  Patients</vt:lpstr>
      <vt:lpstr>Health Care Providers as Advocates </vt:lpstr>
      <vt:lpstr>HEALTH EQUITY (LET’S RENAME IT : HEALTH JUSTICE) </vt:lpstr>
      <vt:lpstr>What are we looking for?</vt:lpstr>
      <vt:lpstr>What can we do as health professionals to promote health JUSTICE? </vt:lpstr>
      <vt:lpstr>PowerPoint Presentation</vt:lpstr>
      <vt:lpstr>PowerPoint Presentation</vt:lpstr>
      <vt:lpstr>Other situations…</vt:lpstr>
      <vt:lpstr>PowerPoint Presentation</vt:lpstr>
      <vt:lpstr>PowerPoint Presentation</vt:lpstr>
      <vt:lpstr>PowerPoint Presentation</vt:lpstr>
      <vt:lpstr>PowerPoint Presentation</vt:lpstr>
      <vt:lpstr>PowerPoint Presentation</vt:lpstr>
      <vt:lpstr>What to do?</vt:lpstr>
      <vt:lpstr>PowerPoint Presentation</vt:lpstr>
      <vt:lpstr>The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&amp; Inclusion</dc:title>
  <dc:creator>Wallesca Rodriguez</dc:creator>
  <cp:lastModifiedBy>Wallesca Rodriguez</cp:lastModifiedBy>
  <cp:revision>225</cp:revision>
  <cp:lastPrinted>2023-03-10T18:37:10Z</cp:lastPrinted>
  <dcterms:created xsi:type="dcterms:W3CDTF">2018-07-16T12:14:20Z</dcterms:created>
  <dcterms:modified xsi:type="dcterms:W3CDTF">2024-03-07T20:18:11Z</dcterms:modified>
</cp:coreProperties>
</file>